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7.xml" ContentType="application/vnd.openxmlformats-officedocument.presentationml.notesSlide+xml"/>
  <Override PartName="/ppt/ink/ink4.xml" ContentType="application/inkml+xml"/>
  <Override PartName="/ppt/ink/ink5.xml" ContentType="application/inkml+xml"/>
  <Override PartName="/ppt/notesSlides/notesSlide8.xml" ContentType="application/vnd.openxmlformats-officedocument.presentationml.notesSlide+xml"/>
  <Override PartName="/ppt/ink/ink6.xml" ContentType="application/inkml+xml"/>
  <Override PartName="/ppt/ink/ink7.xml" ContentType="application/inkml+xml"/>
  <Override PartName="/ppt/notesSlides/notesSlide9.xml" ContentType="application/vnd.openxmlformats-officedocument.presentationml.notesSlide+xml"/>
  <Override PartName="/ppt/ink/ink8.xml" ContentType="application/inkml+xml"/>
  <Override PartName="/ppt/ink/ink9.xml" ContentType="application/inkml+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2"/>
  </p:notesMasterIdLst>
  <p:sldIdLst>
    <p:sldId id="256" r:id="rId2"/>
    <p:sldId id="302" r:id="rId3"/>
    <p:sldId id="260" r:id="rId4"/>
    <p:sldId id="261" r:id="rId5"/>
    <p:sldId id="285" r:id="rId6"/>
    <p:sldId id="257" r:id="rId7"/>
    <p:sldId id="258" r:id="rId8"/>
    <p:sldId id="259" r:id="rId9"/>
    <p:sldId id="325" r:id="rId10"/>
    <p:sldId id="326" r:id="rId11"/>
    <p:sldId id="263" r:id="rId12"/>
    <p:sldId id="264" r:id="rId13"/>
    <p:sldId id="327" r:id="rId14"/>
    <p:sldId id="265" r:id="rId15"/>
    <p:sldId id="267" r:id="rId16"/>
    <p:sldId id="266" r:id="rId17"/>
    <p:sldId id="268" r:id="rId18"/>
    <p:sldId id="269" r:id="rId19"/>
    <p:sldId id="271" r:id="rId20"/>
    <p:sldId id="270" r:id="rId21"/>
    <p:sldId id="272" r:id="rId22"/>
    <p:sldId id="286" r:id="rId23"/>
    <p:sldId id="274" r:id="rId24"/>
    <p:sldId id="275" r:id="rId25"/>
    <p:sldId id="276" r:id="rId26"/>
    <p:sldId id="277" r:id="rId27"/>
    <p:sldId id="328" r:id="rId28"/>
    <p:sldId id="329" r:id="rId29"/>
    <p:sldId id="330" r:id="rId30"/>
    <p:sldId id="331" r:id="rId31"/>
    <p:sldId id="332" r:id="rId32"/>
    <p:sldId id="342" r:id="rId33"/>
    <p:sldId id="333" r:id="rId34"/>
    <p:sldId id="343" r:id="rId35"/>
    <p:sldId id="334" r:id="rId36"/>
    <p:sldId id="344" r:id="rId37"/>
    <p:sldId id="335" r:id="rId38"/>
    <p:sldId id="345" r:id="rId39"/>
    <p:sldId id="336" r:id="rId40"/>
    <p:sldId id="346" r:id="rId41"/>
    <p:sldId id="347" r:id="rId42"/>
    <p:sldId id="348" r:id="rId43"/>
    <p:sldId id="349" r:id="rId44"/>
    <p:sldId id="350" r:id="rId45"/>
    <p:sldId id="337" r:id="rId46"/>
    <p:sldId id="338" r:id="rId47"/>
    <p:sldId id="339" r:id="rId48"/>
    <p:sldId id="340" r:id="rId49"/>
    <p:sldId id="341" r:id="rId50"/>
    <p:sldId id="351"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7"/>
    <p:restoredTop sz="87766"/>
  </p:normalViewPr>
  <p:slideViewPr>
    <p:cSldViewPr snapToGrid="0" snapToObjects="1">
      <p:cViewPr varScale="1">
        <p:scale>
          <a:sx n="99" d="100"/>
          <a:sy n="99" d="100"/>
        </p:scale>
        <p:origin x="1552" y="176"/>
      </p:cViewPr>
      <p:guideLst/>
    </p:cSldViewPr>
  </p:slideViewPr>
  <p:outlineViewPr>
    <p:cViewPr>
      <p:scale>
        <a:sx n="33" d="100"/>
        <a:sy n="33" d="100"/>
      </p:scale>
      <p:origin x="0" y="-12448"/>
    </p:cViewPr>
  </p:outlineViewPr>
  <p:notesTextViewPr>
    <p:cViewPr>
      <p:scale>
        <a:sx n="155" d="100"/>
        <a:sy n="15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2T00:43:03.204"/>
    </inkml:context>
    <inkml:brush xml:id="br0">
      <inkml:brushProperty name="width" value="0.025" units="cm"/>
      <inkml:brushProperty name="height" value="0.025" units="cm"/>
      <inkml:brushProperty name="color" value="#FFC114"/>
    </inkml:brush>
  </inkml:definitions>
  <inkml:trace contextRef="#ctx0" brushRef="#br0">1803 1 24575,'-13'14'0,"-8"16"0,-13 15 0,2-5 0,-2 2-8503,-10 8 8503,-26 19 1719,28-36-1719,2-4 0,-1-3 0,8-5 0,1 1 0,2-2 6784,-3 4-6784,2-5 0,-10 7 0,7-7 0,-5 2 0,0 0 0,-3-4 0,3-1 0,-6-1 0,6-4 0,-2 0 0,0-2 0,6-3 0,0-2 0,-5-2 0,-5-2 0,-5 0 0,-11 0 0,10 0 0,-12 0 0,5 0 0,6 0 0,4 0 0,15 2 0,9 0 0,3 3 0,7 4 0,-5 6 0,1 2 0,-5 4 0,2-4 0,0 3 0,1-3 0,4-1 0,-2 1 0,2-2 0,1-1 0,0 0 0,5-5 0,2-1 0,5-2 0,-1-2 0,3 0 0,-1-1 0,1-1 0,-1-1 0,-2 0 0,2 0 0,-2-1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2T00:43:07.081"/>
    </inkml:context>
    <inkml:brush xml:id="br0">
      <inkml:brushProperty name="width" value="0.025" units="cm"/>
      <inkml:brushProperty name="height" value="0.025" units="cm"/>
      <inkml:brushProperty name="color" value="#FFC114"/>
    </inkml:brush>
  </inkml:definitions>
  <inkml:trace contextRef="#ctx0" brushRef="#br0">0 1 24575,'2'6'0,"1"4"0,4 5 0,1 3 0,1 7 0,1 3 0,4 5 0,1 2 0,4 5 0,3-2 0,2-4 0,1-3 0,-4-11 0,-3-4 0,-4-5 0,-3-3 0,1 0 0,-4 0 0,4-1 0,4 2 0,11 3 0,1 0 0,11-1 0,-6-1 0,-4-4 0,-5-1 0,-3 4 0,2-2 0,10 5 0,-2-3 0,5 0 0,0 0 0,-5-4 0,-7-1 0,-7-2 0,-4 0 0,0 0 0,8 1 0,2 0 0,3 2 0,-4-2 0,-5 1 0,-4-2 0,-2 1 0,5 1 0,5 2 0,12 1 0,1 1 0,0-1 0,-4-2 0,-11-1 0,-5-2 0,-5 0 0,-3-1 0,3 0 0,1 1 0,-4-1 0,0 0 0,-3 0 0,2 1 0,0 1 0,5 1 0,-1-1 0,3 1 0,-3-1 0,-2 0 0,-1-1 0,1 0 0,0 2 0,2 0 0,0 1 0,-1-1 0,-1 1 0,1-1 0,-3-1 0,0 1 0,-2-2 0,0 0 0,2 1 0,1 2 0,5 1 0,-1 0 0,1 1 0,-4-3 0,1-1 0,-5-2 0,0 1 0,-1-1 0,2 1 0,0 0 0,2 1 0,-1 0 0,-1-1 0,-2 0 0,0-1 0,-1 1 0,0 0 0,2 1 0,-1 1 0,1-1 0,-1 0 0,-1 0 0,0-1 0,-1 0 0,-1-1 0,1 0 0,-1 0 0,1 1 0,0 0 0,0 0 0,0-1 0,0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2T00:44:04.333"/>
    </inkml:context>
    <inkml:brush xml:id="br0">
      <inkml:brushProperty name="width" value="0.025" units="cm"/>
      <inkml:brushProperty name="height" value="0.025" units="cm"/>
      <inkml:brushProperty name="color" value="#FFC114"/>
    </inkml:brush>
  </inkml:definitions>
  <inkml:trace contextRef="#ctx0" brushRef="#br0">0 0 24575,'3'4'0,"1"4"0,0 3 0,1 6 0,2 5 0,1 4 0,1-1 0,0 5 0,-1-7 0,1 4 0,-2-5 0,0-5 0,-2-4 0,-2-5 0,0 1 0,0 0 0,2 3 0,0 0 0,1 2 0,1-2 0,0 0 0,0-1 0,-1-2 0,1-1 0,0 2 0,2 0 0,0 2 0,2 1 0,0 2 0,2 1 0,2 0 0,0-1 0,-3-3 0,0-1 0,-3-2 0,2-2 0,1 2 0,5-3 0,-2 1 0,3-3 0,-6-1 0,-1-1 0,-1 1 0,0 1 0,5 2 0,6 1 0,1 0 0,4 0 0,-5-2 0,-2-1 0,-6-1 0,-3-1 0,-2 1 0,6 1 0,4 0 0,1 1 0,4 0 0,-8-2 0,-4 0 0,-2-1 0,-3 0 0,2 1 0,5 2 0,2 1 0,1 1 0,2 1 0,-3-1 0,-1 1 0,1 2 0,0-1 0,6 4 0,0-2 0,1 1 0,-4-4 0,-3 0 0,-6-3 0,-2-1 0,-2-2 0,-2 0 0,2 0 0,-1 1 0,0 1 0,1 0 0,-3-1 0,1 0 0,0 2 0,0-1 0,1 1 0,0 1 0,0-2 0,-2-1 0,-1-2 0,-1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2T00:43:03.204"/>
    </inkml:context>
    <inkml:brush xml:id="br0">
      <inkml:brushProperty name="width" value="0.025" units="cm"/>
      <inkml:brushProperty name="height" value="0.025" units="cm"/>
      <inkml:brushProperty name="color" value="#FFC114"/>
    </inkml:brush>
  </inkml:definitions>
  <inkml:trace contextRef="#ctx0" brushRef="#br0">1803 1 24575,'-13'14'0,"-8"16"0,-13 15 0,2-5 0,-2 2-8503,-10 8 8503,-26 19 1719,28-36-1719,2-4 0,-1-3 0,8-5 0,1 1 0,2-2 6784,-3 4-6784,2-5 0,-10 7 0,7-7 0,-5 2 0,0 0 0,-3-4 0,3-1 0,-6-1 0,6-4 0,-2 0 0,0-2 0,6-3 0,0-2 0,-5-2 0,-5-2 0,-5 0 0,-11 0 0,10 0 0,-12 0 0,5 0 0,6 0 0,4 0 0,15 2 0,9 0 0,3 3 0,7 4 0,-5 6 0,1 2 0,-5 4 0,2-4 0,0 3 0,1-3 0,4-1 0,-2 1 0,2-2 0,1-1 0,0 0 0,5-5 0,2-1 0,5-2 0,-1-2 0,3 0 0,-1-1 0,1-1 0,-1-1 0,-2 0 0,2 0 0,-2-1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2T00:43:07.081"/>
    </inkml:context>
    <inkml:brush xml:id="br0">
      <inkml:brushProperty name="width" value="0.025" units="cm"/>
      <inkml:brushProperty name="height" value="0.025" units="cm"/>
      <inkml:brushProperty name="color" value="#FFC114"/>
    </inkml:brush>
  </inkml:definitions>
  <inkml:trace contextRef="#ctx0" brushRef="#br0">0 1 24575,'2'6'0,"1"4"0,4 5 0,1 3 0,1 7 0,1 3 0,4 5 0,1 2 0,4 5 0,3-2 0,2-4 0,1-3 0,-4-11 0,-3-4 0,-4-5 0,-3-3 0,1 0 0,-4 0 0,4-1 0,4 2 0,11 3 0,1 0 0,11-1 0,-6-1 0,-4-4 0,-5-1 0,-3 4 0,2-2 0,10 5 0,-2-3 0,5 0 0,0 0 0,-5-4 0,-7-1 0,-7-2 0,-4 0 0,0 0 0,8 1 0,2 0 0,3 2 0,-4-2 0,-5 1 0,-4-2 0,-2 1 0,5 1 0,5 2 0,12 1 0,1 1 0,0-1 0,-4-2 0,-11-1 0,-5-2 0,-5 0 0,-3-1 0,3 0 0,1 1 0,-4-1 0,0 0 0,-3 0 0,2 1 0,0 1 0,5 1 0,-1-1 0,3 1 0,-3-1 0,-2 0 0,-1-1 0,1 0 0,0 2 0,2 0 0,0 1 0,-1-1 0,-1 1 0,1-1 0,-3-1 0,0 1 0,-2-2 0,0 0 0,2 1 0,1 2 0,5 1 0,-1 0 0,1 1 0,-4-3 0,1-1 0,-5-2 0,0 1 0,-1-1 0,2 1 0,0 0 0,2 1 0,-1 0 0,-1-1 0,-2 0 0,0-1 0,-1 1 0,0 0 0,2 1 0,-1 1 0,1-1 0,-1 0 0,-1 0 0,0-1 0,-1 0 0,-1-1 0,1 0 0,-1 0 0,1 1 0,0 0 0,0 0 0,0-1 0,0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2T00:43:03.204"/>
    </inkml:context>
    <inkml:brush xml:id="br0">
      <inkml:brushProperty name="width" value="0.025" units="cm"/>
      <inkml:brushProperty name="height" value="0.025" units="cm"/>
      <inkml:brushProperty name="color" value="#FFC114"/>
    </inkml:brush>
  </inkml:definitions>
  <inkml:trace contextRef="#ctx0" brushRef="#br0">1803 1 24575,'-13'14'0,"-8"16"0,-13 15 0,2-5 0,-2 2-8503,-10 8 8503,-26 19 1719,28-36-1719,2-4 0,-1-3 0,8-5 0,1 1 0,2-2 6784,-3 4-6784,2-5 0,-10 7 0,7-7 0,-5 2 0,0 0 0,-3-4 0,3-1 0,-6-1 0,6-4 0,-2 0 0,0-2 0,6-3 0,0-2 0,-5-2 0,-5-2 0,-5 0 0,-11 0 0,10 0 0,-12 0 0,5 0 0,6 0 0,4 0 0,15 2 0,9 0 0,3 3 0,7 4 0,-5 6 0,1 2 0,-5 4 0,2-4 0,0 3 0,1-3 0,4-1 0,-2 1 0,2-2 0,1-1 0,0 0 0,5-5 0,2-1 0,5-2 0,-1-2 0,3 0 0,-1-1 0,1-1 0,-1-1 0,-2 0 0,2 0 0,-2-1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2T00:43:07.081"/>
    </inkml:context>
    <inkml:brush xml:id="br0">
      <inkml:brushProperty name="width" value="0.025" units="cm"/>
      <inkml:brushProperty name="height" value="0.025" units="cm"/>
      <inkml:brushProperty name="color" value="#FFC114"/>
    </inkml:brush>
  </inkml:definitions>
  <inkml:trace contextRef="#ctx0" brushRef="#br0">0 1 24575,'2'6'0,"1"4"0,4 5 0,1 3 0,1 7 0,1 3 0,4 5 0,1 2 0,4 5 0,3-2 0,2-4 0,1-3 0,-4-11 0,-3-4 0,-4-5 0,-3-3 0,1 0 0,-4 0 0,4-1 0,4 2 0,11 3 0,1 0 0,11-1 0,-6-1 0,-4-4 0,-5-1 0,-3 4 0,2-2 0,10 5 0,-2-3 0,5 0 0,0 0 0,-5-4 0,-7-1 0,-7-2 0,-4 0 0,0 0 0,8 1 0,2 0 0,3 2 0,-4-2 0,-5 1 0,-4-2 0,-2 1 0,5 1 0,5 2 0,12 1 0,1 1 0,0-1 0,-4-2 0,-11-1 0,-5-2 0,-5 0 0,-3-1 0,3 0 0,1 1 0,-4-1 0,0 0 0,-3 0 0,2 1 0,0 1 0,5 1 0,-1-1 0,3 1 0,-3-1 0,-2 0 0,-1-1 0,1 0 0,0 2 0,2 0 0,0 1 0,-1-1 0,-1 1 0,1-1 0,-3-1 0,0 1 0,-2-2 0,0 0 0,2 1 0,1 2 0,5 1 0,-1 0 0,1 1 0,-4-3 0,1-1 0,-5-2 0,0 1 0,-1-1 0,2 1 0,0 0 0,2 1 0,-1 0 0,-1-1 0,-2 0 0,0-1 0,-1 1 0,0 0 0,2 1 0,-1 1 0,1-1 0,-1 0 0,-1 0 0,0-1 0,-1 0 0,-1-1 0,1 0 0,-1 0 0,1 1 0,0 0 0,0 0 0,0-1 0,0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2T00:43:03.204"/>
    </inkml:context>
    <inkml:brush xml:id="br0">
      <inkml:brushProperty name="width" value="0.025" units="cm"/>
      <inkml:brushProperty name="height" value="0.025" units="cm"/>
      <inkml:brushProperty name="color" value="#FFC114"/>
    </inkml:brush>
  </inkml:definitions>
  <inkml:trace contextRef="#ctx0" brushRef="#br0">1803 1 24575,'-13'14'0,"-8"16"0,-13 15 0,2-5 0,-2 2-8503,-10 8 8503,-26 19 1719,28-36-1719,2-4 0,-1-3 0,8-5 0,1 1 0,2-2 6784,-3 4-6784,2-5 0,-10 7 0,7-7 0,-5 2 0,0 0 0,-3-4 0,3-1 0,-6-1 0,6-4 0,-2 0 0,0-2 0,6-3 0,0-2 0,-5-2 0,-5-2 0,-5 0 0,-11 0 0,10 0 0,-12 0 0,5 0 0,6 0 0,4 0 0,15 2 0,9 0 0,3 3 0,7 4 0,-5 6 0,1 2 0,-5 4 0,2-4 0,0 3 0,1-3 0,4-1 0,-2 1 0,2-2 0,1-1 0,0 0 0,5-5 0,2-1 0,5-2 0,-1-2 0,3 0 0,-1-1 0,1-1 0,-1-1 0,-2 0 0,2 0 0,-2-1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2T00:43:07.081"/>
    </inkml:context>
    <inkml:brush xml:id="br0">
      <inkml:brushProperty name="width" value="0.025" units="cm"/>
      <inkml:brushProperty name="height" value="0.025" units="cm"/>
      <inkml:brushProperty name="color" value="#FFC114"/>
    </inkml:brush>
  </inkml:definitions>
  <inkml:trace contextRef="#ctx0" brushRef="#br0">0 1 24575,'2'6'0,"1"4"0,4 5 0,1 3 0,1 7 0,1 3 0,4 5 0,1 2 0,4 5 0,3-2 0,2-4 0,1-3 0,-4-11 0,-3-4 0,-4-5 0,-3-3 0,1 0 0,-4 0 0,4-1 0,4 2 0,11 3 0,1 0 0,11-1 0,-6-1 0,-4-4 0,-5-1 0,-3 4 0,2-2 0,10 5 0,-2-3 0,5 0 0,0 0 0,-5-4 0,-7-1 0,-7-2 0,-4 0 0,0 0 0,8 1 0,2 0 0,3 2 0,-4-2 0,-5 1 0,-4-2 0,-2 1 0,5 1 0,5 2 0,12 1 0,1 1 0,0-1 0,-4-2 0,-11-1 0,-5-2 0,-5 0 0,-3-1 0,3 0 0,1 1 0,-4-1 0,0 0 0,-3 0 0,2 1 0,0 1 0,5 1 0,-1-1 0,3 1 0,-3-1 0,-2 0 0,-1-1 0,1 0 0,0 2 0,2 0 0,0 1 0,-1-1 0,-1 1 0,1-1 0,-3-1 0,0 1 0,-2-2 0,0 0 0,2 1 0,1 2 0,5 1 0,-1 0 0,1 1 0,-4-3 0,1-1 0,-5-2 0,0 1 0,-1-1 0,2 1 0,0 0 0,2 1 0,-1 0 0,-1-1 0,-2 0 0,0-1 0,-1 1 0,0 0 0,2 1 0,-1 1 0,1-1 0,-1 0 0,-1 0 0,0-1 0,-1 0 0,-1-1 0,1 0 0,-1 0 0,1 1 0,0 0 0,0 0 0,0-1 0,0 0 0</inkml:trace>
</inkml:ink>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190.png>
</file>

<file path=ppt/media/image2.jpeg>
</file>

<file path=ppt/media/image20.png>
</file>

<file path=ppt/media/image21.png>
</file>

<file path=ppt/media/image21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
</file>

<file path=ppt/media/image30.png>
</file>

<file path=ppt/media/image31.png>
</file>

<file path=ppt/media/image32.png>
</file>

<file path=ppt/media/image33.png>
</file>

<file path=ppt/media/image34.png>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15A1CC-ACDD-704E-8698-C6E1792162B7}" type="datetimeFigureOut">
              <a:rPr lang="en-US" smtClean="0"/>
              <a:t>2/3/22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487419-D691-E04A-B1A2-6B661B7B464F}" type="slidenum">
              <a:rPr lang="en-US" smtClean="0"/>
              <a:t>‹#›</a:t>
            </a:fld>
            <a:endParaRPr lang="en-US"/>
          </a:p>
        </p:txBody>
      </p:sp>
    </p:spTree>
    <p:extLst>
      <p:ext uri="{BB962C8B-B14F-4D97-AF65-F5344CB8AC3E}">
        <p14:creationId xmlns:p14="http://schemas.microsoft.com/office/powerpoint/2010/main" val="2651449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Ubiquitous (u – bit – quick – tis)</a:t>
            </a:r>
          </a:p>
          <a:p>
            <a:r>
              <a:rPr lang="en-US" dirty="0"/>
              <a:t>Actuator (act – true- ate – or)</a:t>
            </a:r>
          </a:p>
        </p:txBody>
      </p:sp>
      <p:sp>
        <p:nvSpPr>
          <p:cNvPr id="4" name="Slide Number Placeholder 3"/>
          <p:cNvSpPr>
            <a:spLocks noGrp="1"/>
          </p:cNvSpPr>
          <p:nvPr>
            <p:ph type="sldNum" sz="quarter" idx="5"/>
          </p:nvPr>
        </p:nvSpPr>
        <p:spPr/>
        <p:txBody>
          <a:bodyPr/>
          <a:lstStyle/>
          <a:p>
            <a:fld id="{A0487419-D691-E04A-B1A2-6B661B7B464F}" type="slidenum">
              <a:rPr lang="en-US" smtClean="0"/>
              <a:t>2</a:t>
            </a:fld>
            <a:endParaRPr lang="en-US"/>
          </a:p>
        </p:txBody>
      </p:sp>
    </p:spTree>
    <p:extLst>
      <p:ext uri="{BB962C8B-B14F-4D97-AF65-F5344CB8AC3E}">
        <p14:creationId xmlns:p14="http://schemas.microsoft.com/office/powerpoint/2010/main" val="2865201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sigmoid function is used as an activation function in neural networks. J</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activation function, the figure below shows the role of an activation function in one layer of a neural network. A weighted sum of inputs is passed through an activation function and this output serves as an input to the next layer. </a:t>
            </a:r>
            <a:endParaRPr lang="en-US" dirty="0"/>
          </a:p>
        </p:txBody>
      </p:sp>
      <p:sp>
        <p:nvSpPr>
          <p:cNvPr id="4" name="Slide Number Placeholder 3"/>
          <p:cNvSpPr>
            <a:spLocks noGrp="1"/>
          </p:cNvSpPr>
          <p:nvPr>
            <p:ph type="sldNum" sz="quarter" idx="5"/>
          </p:nvPr>
        </p:nvSpPr>
        <p:spPr/>
        <p:txBody>
          <a:bodyPr/>
          <a:lstStyle/>
          <a:p>
            <a:fld id="{A0487419-D691-E04A-B1A2-6B661B7B464F}" type="slidenum">
              <a:rPr lang="en-US" smtClean="0"/>
              <a:t>46</a:t>
            </a:fld>
            <a:endParaRPr lang="en-US"/>
          </a:p>
        </p:txBody>
      </p:sp>
    </p:spTree>
    <p:extLst>
      <p:ext uri="{BB962C8B-B14F-4D97-AF65-F5344CB8AC3E}">
        <p14:creationId xmlns:p14="http://schemas.microsoft.com/office/powerpoint/2010/main" val="3774008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Shape 185"/>
          <p:cNvSpPr>
            <a:spLocks noGrp="1" noRot="1" noChangeAspect="1"/>
          </p:cNvSpPr>
          <p:nvPr>
            <p:ph type="sldImg"/>
          </p:nvPr>
        </p:nvSpPr>
        <p:spPr>
          <a:prstGeom prst="rect">
            <a:avLst/>
          </a:prstGeom>
        </p:spPr>
        <p:txBody>
          <a:bodyPr/>
          <a:lstStyle/>
          <a:p>
            <a:endParaRPr dirty="0"/>
          </a:p>
        </p:txBody>
      </p:sp>
      <p:sp>
        <p:nvSpPr>
          <p:cNvPr id="186" name="Shape 186"/>
          <p:cNvSpPr>
            <a:spLocks noGrp="1"/>
          </p:cNvSpPr>
          <p:nvPr>
            <p:ph type="body" sz="quarter" idx="1"/>
          </p:nvPr>
        </p:nvSpPr>
        <p:spPr>
          <a:prstGeom prst="rect">
            <a:avLst/>
          </a:prstGeom>
        </p:spPr>
        <p:txBody>
          <a:bodyPr/>
          <a:lstStyle/>
          <a:p>
            <a:r>
              <a:rPr dirty="0"/>
              <a:t>Here is an examples of smart home and sensor data. </a:t>
            </a:r>
          </a:p>
          <a:p>
            <a:endParaRPr dirty="0"/>
          </a:p>
          <a:p>
            <a:r>
              <a:rPr dirty="0"/>
              <a:t>Our sensors includes infrared motion/ambient light sensors, magnetic doors/ windows, and temperature sensors. All of these are ambient sensors that are only updated if there is a significant change in a state, for example, a door opening or closing. </a:t>
            </a:r>
            <a:endParaRPr lang="en-US" dirty="0"/>
          </a:p>
          <a:p>
            <a:endParaRPr dirty="0"/>
          </a:p>
          <a:p>
            <a:r>
              <a:rPr dirty="0"/>
              <a:t> (point to the graph)</a:t>
            </a:r>
          </a:p>
          <a:p>
            <a:r>
              <a:rPr dirty="0"/>
              <a:t>For the motion sensors, we have narrow-area and wide-area sensors. The Narrow-area motion sensors are placed on the ceilings above some specific items in the house, including above the stove, entryway, and dining chairs. This is because this kind of sensors can perceive motions that occur in a one-meter diameter area. </a:t>
            </a:r>
          </a:p>
          <a:p>
            <a:endParaRPr dirty="0"/>
          </a:p>
          <a:p>
            <a:r>
              <a:rPr dirty="0"/>
              <a:t>Wide-area motion sensors are installed on the ceiling in large rooms such as the kitchen, living rooms, and bedrooms, and have a much wider coverage so as to recognize motions happening anywhere in the room. </a:t>
            </a:r>
          </a:p>
          <a:p>
            <a:endParaRPr dirty="0"/>
          </a:p>
          <a:p>
            <a:r>
              <a:rPr dirty="0"/>
              <a:t>Magnetic sensors are used for external windows and doors, as well as for internal cabinets, and doors in bathrooms and living rooms. </a:t>
            </a:r>
          </a:p>
          <a:p>
            <a:endParaRPr dirty="0"/>
          </a:p>
          <a:p>
            <a:r>
              <a:rPr dirty="0"/>
              <a:t>Temperature sensors are placed in most of the rooms to both perceive key activities such as bathing and cooking, and to sense significant temperature changes at</a:t>
            </a:r>
          </a:p>
          <a:p>
            <a:r>
              <a:rPr dirty="0"/>
              <a:t>those points in each room.</a:t>
            </a:r>
          </a:p>
          <a:p>
            <a:endParaRPr dirty="0"/>
          </a:p>
          <a:p>
            <a:r>
              <a:rPr dirty="0"/>
              <a:t>===========</a:t>
            </a:r>
          </a:p>
          <a:p>
            <a:r>
              <a:rPr dirty="0"/>
              <a:t>Here is a sample of our SH sensor data. It includes timestamp, sensor location, sensor event (ON/OFF, OPEN/CLOSE), activities ( such as, cook, eat, sleep, personal hygiene). </a:t>
            </a:r>
          </a:p>
          <a:p>
            <a:endParaRPr dirty="0"/>
          </a:p>
          <a:p>
            <a:r>
              <a:rPr dirty="0"/>
              <a:t>Q: how many of you ran out of a building because of false fire alarm? </a:t>
            </a:r>
          </a:p>
          <a:p>
            <a:endParaRPr dirty="0"/>
          </a:p>
          <a:p>
            <a:r>
              <a:rPr dirty="0"/>
              <a:t>Similar to smoke detectors, smart home sensor may also send false information. That is, computational challenges exist in sensor data. </a:t>
            </a:r>
          </a:p>
          <a:p>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prstGeom prst="rect">
            <a:avLst/>
          </a:prstGeom>
        </p:spPr>
        <p:txBody>
          <a:bodyPr/>
          <a:lstStyle/>
          <a:p>
            <a:endParaRPr dirty="0"/>
          </a:p>
        </p:txBody>
      </p:sp>
      <p:sp>
        <p:nvSpPr>
          <p:cNvPr id="202" name="Shape 202"/>
          <p:cNvSpPr>
            <a:spLocks noGrp="1"/>
          </p:cNvSpPr>
          <p:nvPr>
            <p:ph type="body" sz="quarter" idx="1"/>
          </p:nvPr>
        </p:nvSpPr>
        <p:spPr>
          <a:prstGeom prst="rect">
            <a:avLst/>
          </a:prstGeom>
        </p:spPr>
        <p:txBody>
          <a:bodyPr/>
          <a:lstStyle/>
          <a:p>
            <a:r>
              <a:rPr dirty="0"/>
              <a:t>Sensor data are very noisy. It may be because of sensor failures, visitors in the home and so on. </a:t>
            </a:r>
          </a:p>
          <a:p>
            <a:endParaRPr dirty="0"/>
          </a:p>
          <a:p>
            <a:r>
              <a:rPr dirty="0"/>
              <a:t>computational challenges includes imputing missing value, cleaning sensor jitters, and processing features in real time from sensor data</a:t>
            </a:r>
          </a:p>
          <a:p>
            <a:endParaRPr dirty="0"/>
          </a:p>
          <a:p>
            <a:r>
              <a:rPr dirty="0"/>
              <a:t>Missing values: It can be expected that transmitted sensor data are lost or corrupted due to many reasons, such as power outage at the sensor's node, random occurrences of local interferences, or a higher bit error rate of the wireless radio transmissions as compared with wired communications.</a:t>
            </a:r>
          </a:p>
          <a:p>
            <a:endParaRPr dirty="0"/>
          </a:p>
          <a:p>
            <a:r>
              <a:rPr dirty="0"/>
              <a:t>Jitter: for example, given 10 minutes, it should be only have 1 event detected by the sensor. But due to …., it sends back 10 events. </a:t>
            </a:r>
          </a:p>
          <a:p>
            <a:endParaRPr dirty="0"/>
          </a:p>
          <a:p>
            <a:r>
              <a:rPr dirty="0"/>
              <a:t>To tackle these challenges, I have designed methods that have been applied to two multi-disciplinary research projects: Indoor Air Quality and Clinician In the Loop (CIL). </a:t>
            </a:r>
          </a:p>
          <a:p>
            <a:endParaRPr dirty="0"/>
          </a:p>
          <a:p>
            <a:endParaRPr dirty="0"/>
          </a:p>
          <a:p>
            <a:r>
              <a:rPr dirty="0"/>
              <a:t>https://en.wikipedia.org/wiki/Jitter#Jitter_metrics</a:t>
            </a:r>
          </a:p>
          <a:p>
            <a:r>
              <a:rPr dirty="0"/>
              <a:t>https://www.reddit.com/r/techsupportmacgyver/comments/9up1t3/my_office_conference_rooms_have_very_sensitive/</a:t>
            </a:r>
          </a:p>
          <a:p>
            <a:endParaRPr dirty="0"/>
          </a:p>
          <a:p>
            <a:endParaRPr dirty="0"/>
          </a:p>
          <a:p>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prstGeom prst="rect">
            <a:avLst/>
          </a:prstGeom>
        </p:spPr>
        <p:txBody>
          <a:bodyPr/>
          <a:lstStyle/>
          <a:p>
            <a:endParaRPr dirty="0"/>
          </a:p>
        </p:txBody>
      </p:sp>
      <p:sp>
        <p:nvSpPr>
          <p:cNvPr id="202" name="Shape 202"/>
          <p:cNvSpPr>
            <a:spLocks noGrp="1"/>
          </p:cNvSpPr>
          <p:nvPr>
            <p:ph type="body" sz="quarter" idx="1"/>
          </p:nvPr>
        </p:nvSpPr>
        <p:spPr>
          <a:prstGeom prst="rect">
            <a:avLst/>
          </a:prstGeom>
        </p:spPr>
        <p:txBody>
          <a:bodyPr/>
          <a:lstStyle/>
          <a:p>
            <a:r>
              <a:rPr lang="en-US" dirty="0"/>
              <a:t>Here, I show one algorithm to clean jitters. The algorithm automatically learns the next large gap. The interval before this large gap would be an interval with “open” at the beginning and “close” at the end. </a:t>
            </a:r>
            <a:endParaRPr dirty="0"/>
          </a:p>
          <a:p>
            <a:endParaRPr dirty="0"/>
          </a:p>
          <a:p>
            <a:pPr marL="0" marR="0" lvl="0" indent="0" algn="l" defTabSz="457200" eaLnBrk="1" fontAlgn="auto" latinLnBrk="0" hangingPunct="1">
              <a:lnSpc>
                <a:spcPct val="117999"/>
              </a:lnSpc>
              <a:spcBef>
                <a:spcPts val="0"/>
              </a:spcBef>
              <a:spcAft>
                <a:spcPts val="0"/>
              </a:spcAft>
              <a:buClrTx/>
              <a:buSzTx/>
              <a:buFontTx/>
              <a:buNone/>
              <a:tabLst/>
              <a:defRPr/>
            </a:pPr>
            <a:r>
              <a:rPr lang="en-US" dirty="0"/>
              <a:t>Once we imputed the missing values and cleaned the jitters, we can handle the next computational challenge: </a:t>
            </a:r>
            <a:r>
              <a:rPr lang="en-US" sz="2200" dirty="0">
                <a:effectLst/>
                <a:latin typeface="Helvetica Neue"/>
                <a:ea typeface="Helvetica Neue"/>
                <a:cs typeface="Helvetica Neue"/>
                <a:sym typeface="Helvetica Neue"/>
              </a:rPr>
              <a:t>processing features in real time from streaming data</a:t>
            </a:r>
            <a:r>
              <a:rPr lang="en-US" sz="2400" dirty="0">
                <a:effectLst/>
                <a:latin typeface="Helvetica Neue"/>
                <a:ea typeface="Helvetica Neue"/>
                <a:cs typeface="Helvetica Neue"/>
                <a:sym typeface="Helvetica Neue"/>
              </a:rPr>
              <a:t>. </a:t>
            </a:r>
          </a:p>
          <a:p>
            <a:endParaRPr lang="en-US" dirty="0"/>
          </a:p>
          <a:p>
            <a:r>
              <a:rPr lang="en-US" dirty="0"/>
              <a:t>For different projects, the features are designed different for real time processing. </a:t>
            </a:r>
            <a:endParaRPr dirty="0"/>
          </a:p>
        </p:txBody>
      </p:sp>
    </p:spTree>
    <p:extLst>
      <p:ext uri="{BB962C8B-B14F-4D97-AF65-F5344CB8AC3E}">
        <p14:creationId xmlns:p14="http://schemas.microsoft.com/office/powerpoint/2010/main" val="3522418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this algorithm does is that: </a:t>
            </a:r>
          </a:p>
          <a:p>
            <a:pPr marL="228600" indent="-228600">
              <a:buAutoNum type="arabicPeriod"/>
            </a:pPr>
            <a:r>
              <a:rPr lang="en-US" dirty="0"/>
              <a:t>Gives equal weights to all the data points</a:t>
            </a:r>
          </a:p>
          <a:p>
            <a:pPr marL="228600" indent="-228600">
              <a:buAutoNum type="arabicPeriod"/>
            </a:pPr>
            <a:r>
              <a:rPr lang="en-US" dirty="0"/>
              <a:t>Assigns higher weights to points that are wrongly classified</a:t>
            </a:r>
          </a:p>
          <a:p>
            <a:pPr marL="228600" indent="-228600">
              <a:buAutoNum type="arabicPeriod"/>
            </a:pPr>
            <a:r>
              <a:rPr lang="en-US" dirty="0"/>
              <a:t>Now all the points with high weights are given more importance in the next model. </a:t>
            </a:r>
          </a:p>
          <a:p>
            <a:pPr marL="228600" indent="-228600">
              <a:buAutoNum type="arabicPeriod"/>
            </a:pPr>
            <a:r>
              <a:rPr lang="en-US" dirty="0"/>
              <a:t>Keep training the model until and unless a lower error is achieved</a:t>
            </a:r>
          </a:p>
          <a:p>
            <a:endParaRPr lang="en-US" dirty="0"/>
          </a:p>
        </p:txBody>
      </p:sp>
      <p:sp>
        <p:nvSpPr>
          <p:cNvPr id="4" name="Slide Number Placeholder 3"/>
          <p:cNvSpPr>
            <a:spLocks noGrp="1"/>
          </p:cNvSpPr>
          <p:nvPr>
            <p:ph type="sldNum" sz="quarter" idx="5"/>
          </p:nvPr>
        </p:nvSpPr>
        <p:spPr/>
        <p:txBody>
          <a:bodyPr/>
          <a:lstStyle/>
          <a:p>
            <a:fld id="{A0487419-D691-E04A-B1A2-6B661B7B464F}" type="slidenum">
              <a:rPr lang="en-US" smtClean="0"/>
              <a:t>38</a:t>
            </a:fld>
            <a:endParaRPr lang="en-US"/>
          </a:p>
        </p:txBody>
      </p:sp>
    </p:spTree>
    <p:extLst>
      <p:ext uri="{BB962C8B-B14F-4D97-AF65-F5344CB8AC3E}">
        <p14:creationId xmlns:p14="http://schemas.microsoft.com/office/powerpoint/2010/main" val="3050966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Doing this allows for big computational speed ups, especially when using tools like </a:t>
            </a:r>
            <a:r>
              <a:rPr lang="en-US" dirty="0" err="1"/>
              <a:t>matlab</a:t>
            </a:r>
            <a:r>
              <a:rPr lang="en-US" dirty="0"/>
              <a:t> or </a:t>
            </a:r>
            <a:r>
              <a:rPr lang="en-US" dirty="0" err="1"/>
              <a:t>numpy</a:t>
            </a:r>
            <a:r>
              <a:rPr lang="en-US" dirty="0"/>
              <a:t>. </a:t>
            </a:r>
          </a:p>
        </p:txBody>
      </p:sp>
      <p:sp>
        <p:nvSpPr>
          <p:cNvPr id="4" name="Slide Number Placeholder 3"/>
          <p:cNvSpPr>
            <a:spLocks noGrp="1"/>
          </p:cNvSpPr>
          <p:nvPr>
            <p:ph type="sldNum" sz="quarter" idx="5"/>
          </p:nvPr>
        </p:nvSpPr>
        <p:spPr/>
        <p:txBody>
          <a:bodyPr/>
          <a:lstStyle/>
          <a:p>
            <a:fld id="{A0487419-D691-E04A-B1A2-6B661B7B464F}" type="slidenum">
              <a:rPr lang="en-US" smtClean="0"/>
              <a:t>40</a:t>
            </a:fld>
            <a:endParaRPr lang="en-US"/>
          </a:p>
        </p:txBody>
      </p:sp>
    </p:spTree>
    <p:extLst>
      <p:ext uri="{BB962C8B-B14F-4D97-AF65-F5344CB8AC3E}">
        <p14:creationId xmlns:p14="http://schemas.microsoft.com/office/powerpoint/2010/main" val="2443924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487419-D691-E04A-B1A2-6B661B7B464F}" type="slidenum">
              <a:rPr lang="en-US" smtClean="0"/>
              <a:t>42</a:t>
            </a:fld>
            <a:endParaRPr lang="en-US"/>
          </a:p>
        </p:txBody>
      </p:sp>
    </p:spTree>
    <p:extLst>
      <p:ext uri="{BB962C8B-B14F-4D97-AF65-F5344CB8AC3E}">
        <p14:creationId xmlns:p14="http://schemas.microsoft.com/office/powerpoint/2010/main" val="3556546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487419-D691-E04A-B1A2-6B661B7B464F}" type="slidenum">
              <a:rPr lang="en-US" smtClean="0"/>
              <a:t>43</a:t>
            </a:fld>
            <a:endParaRPr lang="en-US"/>
          </a:p>
        </p:txBody>
      </p:sp>
    </p:spTree>
    <p:extLst>
      <p:ext uri="{BB962C8B-B14F-4D97-AF65-F5344CB8AC3E}">
        <p14:creationId xmlns:p14="http://schemas.microsoft.com/office/powerpoint/2010/main" val="1522050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487419-D691-E04A-B1A2-6B661B7B464F}" type="slidenum">
              <a:rPr lang="en-US" smtClean="0"/>
              <a:t>44</a:t>
            </a:fld>
            <a:endParaRPr lang="en-US"/>
          </a:p>
        </p:txBody>
      </p:sp>
    </p:spTree>
    <p:extLst>
      <p:ext uri="{BB962C8B-B14F-4D97-AF65-F5344CB8AC3E}">
        <p14:creationId xmlns:p14="http://schemas.microsoft.com/office/powerpoint/2010/main" val="888420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a:pPr/>
              <a:t>2/3/22</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a:pPr/>
              <a:t>2/3/22</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rPr/>
              <a:t>‹#›</a:t>
            </a:fld>
            <a:endParaRPr dirty="0"/>
          </a:p>
        </p:txBody>
      </p:sp>
    </p:spTree>
    <p:extLst>
      <p:ext uri="{BB962C8B-B14F-4D97-AF65-F5344CB8AC3E}">
        <p14:creationId xmlns:p14="http://schemas.microsoft.com/office/powerpoint/2010/main" val="16630595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a:pPr/>
              <a:t>2/3/22</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a:pPr/>
              <a:t>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a:pPr/>
              <a:t>2/3/22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a:pPr/>
              <a:t>2/3/22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a:pPr/>
              <a:t>2/3/22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a:pPr/>
              <a:t>2/3/22</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a:pPr/>
              <a:t>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a:pPr/>
              <a:t>2/3/22</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beiyulincs.github.io/teach/spring_21/behavior_modeling/project/a_sample.ipynb"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hyperlink" Target="https://archive.ics.uci.edu/ml/machine-learning-databases/00275/"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4.tif"/><Relationship Id="rId4" Type="http://schemas.openxmlformats.org/officeDocument/2006/relationships/image" Target="../media/image3.tif"/></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2.png"/><Relationship Id="rId2" Type="http://schemas.openxmlformats.org/officeDocument/2006/relationships/customXml" Target="../ink/ink1.xml"/><Relationship Id="rId1" Type="http://schemas.openxmlformats.org/officeDocument/2006/relationships/slideLayout" Target="../slideLayouts/slideLayout2.xml"/><Relationship Id="rId6" Type="http://schemas.openxmlformats.org/officeDocument/2006/relationships/customXml" Target="../ink/ink3.xml"/><Relationship Id="rId5" Type="http://schemas.openxmlformats.org/officeDocument/2006/relationships/image" Target="../media/image21.png"/><Relationship Id="rId4" Type="http://schemas.openxmlformats.org/officeDocument/2006/relationships/customXml" Target="../ink/ink2.xml"/></Relationships>
</file>

<file path=ppt/slides/_rels/slide4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customXml" Target="../ink/ink4.xml"/><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customXml" Target="../ink/ink5.xml"/><Relationship Id="rId4" Type="http://schemas.openxmlformats.org/officeDocument/2006/relationships/image" Target="../media/image20.png"/></Relationships>
</file>

<file path=ppt/slides/_rels/slide4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customXml" Target="../ink/ink6.xml"/><Relationship Id="rId7"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customXml" Target="../ink/ink7.xml"/><Relationship Id="rId10" Type="http://schemas.openxmlformats.org/officeDocument/2006/relationships/image" Target="../media/image27.png"/><Relationship Id="rId4" Type="http://schemas.openxmlformats.org/officeDocument/2006/relationships/image" Target="../media/image20.png"/><Relationship Id="rId9" Type="http://schemas.openxmlformats.org/officeDocument/2006/relationships/image" Target="../media/image26.png"/></Relationships>
</file>

<file path=ppt/slides/_rels/slide44.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customXml" Target="../ink/ink8.xml"/><Relationship Id="rId7"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customXml" Target="../ink/ink9.xml"/><Relationship Id="rId4" Type="http://schemas.openxmlformats.org/officeDocument/2006/relationships/image" Target="../media/image20.png"/><Relationship Id="rId9" Type="http://schemas.openxmlformats.org/officeDocument/2006/relationships/image" Target="../media/image30.png"/></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9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65AB5-53A9-9F40-AFC7-91A8BD946BC0}"/>
              </a:ext>
            </a:extLst>
          </p:cNvPr>
          <p:cNvSpPr>
            <a:spLocks noGrp="1"/>
          </p:cNvSpPr>
          <p:nvPr>
            <p:ph type="ctrTitle"/>
          </p:nvPr>
        </p:nvSpPr>
        <p:spPr/>
        <p:txBody>
          <a:bodyPr/>
          <a:lstStyle/>
          <a:p>
            <a:r>
              <a:rPr lang="en-US" b="1" dirty="0"/>
              <a:t>mining Internet of Things Data</a:t>
            </a:r>
            <a:endParaRPr lang="en-US" dirty="0"/>
          </a:p>
        </p:txBody>
      </p:sp>
      <p:sp>
        <p:nvSpPr>
          <p:cNvPr id="3" name="Subtitle 2">
            <a:extLst>
              <a:ext uri="{FF2B5EF4-FFF2-40B4-BE49-F238E27FC236}">
                <a16:creationId xmlns:a16="http://schemas.microsoft.com/office/drawing/2014/main" id="{8053137F-1C26-B44E-BE57-C77E712AEF2A}"/>
              </a:ext>
            </a:extLst>
          </p:cNvPr>
          <p:cNvSpPr>
            <a:spLocks noGrp="1"/>
          </p:cNvSpPr>
          <p:nvPr>
            <p:ph type="subTitle" idx="1"/>
          </p:nvPr>
        </p:nvSpPr>
        <p:spPr/>
        <p:txBody>
          <a:bodyPr>
            <a:normAutofit/>
          </a:bodyPr>
          <a:lstStyle/>
          <a:p>
            <a:r>
              <a:rPr lang="en-US" sz="2400" dirty="0" err="1">
                <a:solidFill>
                  <a:schemeClr val="tx1"/>
                </a:solidFill>
              </a:rPr>
              <a:t>Beiyu</a:t>
            </a:r>
            <a:r>
              <a:rPr lang="en-US" sz="2400" dirty="0">
                <a:solidFill>
                  <a:schemeClr val="tx1"/>
                </a:solidFill>
              </a:rPr>
              <a:t> Lin</a:t>
            </a:r>
          </a:p>
        </p:txBody>
      </p:sp>
    </p:spTree>
    <p:extLst>
      <p:ext uri="{BB962C8B-B14F-4D97-AF65-F5344CB8AC3E}">
        <p14:creationId xmlns:p14="http://schemas.microsoft.com/office/powerpoint/2010/main" val="1095352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4">
            <a:extLst>
              <a:ext uri="{FF2B5EF4-FFF2-40B4-BE49-F238E27FC236}">
                <a16:creationId xmlns:a16="http://schemas.microsoft.com/office/drawing/2014/main" id="{FDD31411-4E78-C444-ABCC-8CC2B6B76E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1842682" y="3201450"/>
            <a:ext cx="8208963" cy="936625"/>
          </a:xfrm>
          <a:prstGeom prst="rect">
            <a:avLst/>
          </a:prstGeom>
          <a:noFill/>
        </p:spPr>
      </p:pic>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lstStyle/>
          <a:p>
            <a:r>
              <a:rPr lang="en-US" dirty="0"/>
              <a:t>Missing values Impact</a:t>
            </a:r>
          </a:p>
        </p:txBody>
      </p:sp>
      <p:sp>
        <p:nvSpPr>
          <p:cNvPr id="6" name="TextBox 5">
            <a:extLst>
              <a:ext uri="{FF2B5EF4-FFF2-40B4-BE49-F238E27FC236}">
                <a16:creationId xmlns:a16="http://schemas.microsoft.com/office/drawing/2014/main" id="{4FCF461F-48CD-7A48-8816-8F3DD4ABC28C}"/>
              </a:ext>
            </a:extLst>
          </p:cNvPr>
          <p:cNvSpPr txBox="1"/>
          <p:nvPr/>
        </p:nvSpPr>
        <p:spPr>
          <a:xfrm>
            <a:off x="581192" y="1931601"/>
            <a:ext cx="8678914" cy="523220"/>
          </a:xfrm>
          <a:prstGeom prst="rect">
            <a:avLst/>
          </a:prstGeom>
          <a:noFill/>
        </p:spPr>
        <p:txBody>
          <a:bodyPr wrap="none" rtlCol="0">
            <a:spAutoFit/>
          </a:bodyPr>
          <a:lstStyle/>
          <a:p>
            <a:r>
              <a:rPr lang="en-US" sz="2800" dirty="0">
                <a:solidFill>
                  <a:schemeClr val="accent3">
                    <a:lumMod val="75000"/>
                  </a:schemeClr>
                </a:solidFill>
              </a:rPr>
              <a:t>Prediction</a:t>
            </a:r>
            <a:r>
              <a:rPr lang="en-US" sz="2800" dirty="0"/>
              <a:t>: input at prediction time with “unknown” values</a:t>
            </a:r>
          </a:p>
        </p:txBody>
      </p:sp>
      <p:sp>
        <p:nvSpPr>
          <p:cNvPr id="7" name="Rectangle 6">
            <a:extLst>
              <a:ext uri="{FF2B5EF4-FFF2-40B4-BE49-F238E27FC236}">
                <a16:creationId xmlns:a16="http://schemas.microsoft.com/office/drawing/2014/main" id="{0AB41044-A6E5-634B-9055-59DA341B0AB3}"/>
              </a:ext>
            </a:extLst>
          </p:cNvPr>
          <p:cNvSpPr/>
          <p:nvPr/>
        </p:nvSpPr>
        <p:spPr>
          <a:xfrm>
            <a:off x="4920649" y="3710617"/>
            <a:ext cx="751102" cy="33004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2509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BC9FE-7605-8040-ABED-ACB5C66E75F8}"/>
              </a:ext>
            </a:extLst>
          </p:cNvPr>
          <p:cNvSpPr>
            <a:spLocks noGrp="1"/>
          </p:cNvSpPr>
          <p:nvPr>
            <p:ph type="ctrTitle"/>
          </p:nvPr>
        </p:nvSpPr>
        <p:spPr/>
        <p:txBody>
          <a:bodyPr/>
          <a:lstStyle/>
          <a:p>
            <a:r>
              <a:rPr lang="en-US" dirty="0"/>
              <a:t>Handling missing values</a:t>
            </a:r>
          </a:p>
        </p:txBody>
      </p:sp>
      <p:sp>
        <p:nvSpPr>
          <p:cNvPr id="3" name="TextBox 2">
            <a:extLst>
              <a:ext uri="{FF2B5EF4-FFF2-40B4-BE49-F238E27FC236}">
                <a16:creationId xmlns:a16="http://schemas.microsoft.com/office/drawing/2014/main" id="{DFDA69F8-67B6-4947-9D2A-47CC458A3CAF}"/>
              </a:ext>
            </a:extLst>
          </p:cNvPr>
          <p:cNvSpPr txBox="1"/>
          <p:nvPr/>
        </p:nvSpPr>
        <p:spPr>
          <a:xfrm>
            <a:off x="617260" y="2495444"/>
            <a:ext cx="6208083" cy="954107"/>
          </a:xfrm>
          <a:prstGeom prst="rect">
            <a:avLst/>
          </a:prstGeom>
          <a:noFill/>
        </p:spPr>
        <p:txBody>
          <a:bodyPr wrap="square" rtlCol="0">
            <a:spAutoFit/>
          </a:bodyPr>
          <a:lstStyle/>
          <a:p>
            <a:r>
              <a:rPr lang="en-US" sz="2800" dirty="0">
                <a:solidFill>
                  <a:schemeClr val="accent3">
                    <a:lumMod val="75000"/>
                  </a:schemeClr>
                </a:solidFill>
              </a:rPr>
              <a:t>Strategy 1: Purification by skipping</a:t>
            </a:r>
          </a:p>
          <a:p>
            <a:endParaRPr lang="en-US" sz="2800" dirty="0">
              <a:solidFill>
                <a:schemeClr val="accent3">
                  <a:lumMod val="75000"/>
                </a:schemeClr>
              </a:solidFill>
            </a:endParaRPr>
          </a:p>
        </p:txBody>
      </p:sp>
    </p:spTree>
    <p:extLst>
      <p:ext uri="{BB962C8B-B14F-4D97-AF65-F5344CB8AC3E}">
        <p14:creationId xmlns:p14="http://schemas.microsoft.com/office/powerpoint/2010/main" val="285453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Purification by skipping / removing</a:t>
            </a:r>
          </a:p>
        </p:txBody>
      </p:sp>
      <p:grpSp>
        <p:nvGrpSpPr>
          <p:cNvPr id="5" name="Group 4">
            <a:extLst>
              <a:ext uri="{FF2B5EF4-FFF2-40B4-BE49-F238E27FC236}">
                <a16:creationId xmlns:a16="http://schemas.microsoft.com/office/drawing/2014/main" id="{52516801-86A1-554B-A9F0-2A738D4E5F5D}"/>
              </a:ext>
            </a:extLst>
          </p:cNvPr>
          <p:cNvGrpSpPr/>
          <p:nvPr/>
        </p:nvGrpSpPr>
        <p:grpSpPr>
          <a:xfrm>
            <a:off x="1292392" y="1971040"/>
            <a:ext cx="8075128" cy="4710908"/>
            <a:chOff x="2022856" y="2454821"/>
            <a:chExt cx="7195286" cy="4187533"/>
          </a:xfrm>
        </p:grpSpPr>
        <p:pic>
          <p:nvPicPr>
            <p:cNvPr id="6" name="Picture 8">
              <a:extLst>
                <a:ext uri="{FF2B5EF4-FFF2-40B4-BE49-F238E27FC236}">
                  <a16:creationId xmlns:a16="http://schemas.microsoft.com/office/drawing/2014/main" id="{C04A9649-DA33-5143-85DF-D8BE129A20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856" y="2454821"/>
              <a:ext cx="7195286" cy="4187533"/>
            </a:xfrm>
            <a:prstGeom prst="rect">
              <a:avLst/>
            </a:prstGeom>
          </p:spPr>
        </p:pic>
        <p:sp>
          <p:nvSpPr>
            <p:cNvPr id="7" name="Rectangle 6">
              <a:extLst>
                <a:ext uri="{FF2B5EF4-FFF2-40B4-BE49-F238E27FC236}">
                  <a16:creationId xmlns:a16="http://schemas.microsoft.com/office/drawing/2014/main" id="{B8555BCB-1365-334E-AFEC-7F1B405C0B55}"/>
                </a:ext>
              </a:extLst>
            </p:cNvPr>
            <p:cNvSpPr/>
            <p:nvPr/>
          </p:nvSpPr>
          <p:spPr>
            <a:xfrm>
              <a:off x="3917093" y="287925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EE7F42D-495A-DD44-802C-F68F21F6791E}"/>
                </a:ext>
              </a:extLst>
            </p:cNvPr>
            <p:cNvSpPr/>
            <p:nvPr/>
          </p:nvSpPr>
          <p:spPr>
            <a:xfrm>
              <a:off x="5255741" y="4603657"/>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A3C02C7-F35B-A04A-815E-0F640F3C7358}"/>
                </a:ext>
              </a:extLst>
            </p:cNvPr>
            <p:cNvSpPr/>
            <p:nvPr/>
          </p:nvSpPr>
          <p:spPr>
            <a:xfrm>
              <a:off x="6965092" y="6362435"/>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5" name="Straight Connector 14">
            <a:extLst>
              <a:ext uri="{FF2B5EF4-FFF2-40B4-BE49-F238E27FC236}">
                <a16:creationId xmlns:a16="http://schemas.microsoft.com/office/drawing/2014/main" id="{6EA63624-2D12-6D4D-B16E-371C5E726431}"/>
              </a:ext>
            </a:extLst>
          </p:cNvPr>
          <p:cNvCxnSpPr/>
          <p:nvPr/>
        </p:nvCxnSpPr>
        <p:spPr>
          <a:xfrm>
            <a:off x="1706880" y="2529796"/>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687CAF6B-EDB3-4A42-B0CD-2D63F8DD6863}"/>
              </a:ext>
            </a:extLst>
          </p:cNvPr>
          <p:cNvCxnSpPr/>
          <p:nvPr/>
        </p:nvCxnSpPr>
        <p:spPr>
          <a:xfrm>
            <a:off x="1544320" y="4529399"/>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17" name="Straight Connector 16">
            <a:extLst>
              <a:ext uri="{FF2B5EF4-FFF2-40B4-BE49-F238E27FC236}">
                <a16:creationId xmlns:a16="http://schemas.microsoft.com/office/drawing/2014/main" id="{02FD5EAE-56F4-E549-9EB4-69A1C1184719}"/>
              </a:ext>
            </a:extLst>
          </p:cNvPr>
          <p:cNvCxnSpPr/>
          <p:nvPr/>
        </p:nvCxnSpPr>
        <p:spPr>
          <a:xfrm>
            <a:off x="1706880" y="6487721"/>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19724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Purification by skipping / removing</a:t>
            </a:r>
          </a:p>
        </p:txBody>
      </p:sp>
      <p:pic>
        <p:nvPicPr>
          <p:cNvPr id="4" name="Picture 3" descr="Diagram&#10;&#10;Description automatically generated">
            <a:extLst>
              <a:ext uri="{FF2B5EF4-FFF2-40B4-BE49-F238E27FC236}">
                <a16:creationId xmlns:a16="http://schemas.microsoft.com/office/drawing/2014/main" id="{B6FD89D2-88BE-174E-8B17-9990A52486EA}"/>
              </a:ext>
            </a:extLst>
          </p:cNvPr>
          <p:cNvPicPr>
            <a:picLocks noChangeAspect="1"/>
          </p:cNvPicPr>
          <p:nvPr/>
        </p:nvPicPr>
        <p:blipFill rotWithShape="1">
          <a:blip r:embed="rId2"/>
          <a:srcRect b="28723"/>
          <a:stretch/>
        </p:blipFill>
        <p:spPr>
          <a:xfrm>
            <a:off x="1866265" y="2049274"/>
            <a:ext cx="8459470" cy="3277469"/>
          </a:xfrm>
          <a:prstGeom prst="rect">
            <a:avLst/>
          </a:prstGeom>
        </p:spPr>
      </p:pic>
      <p:sp>
        <p:nvSpPr>
          <p:cNvPr id="3" name="TextBox 2">
            <a:extLst>
              <a:ext uri="{FF2B5EF4-FFF2-40B4-BE49-F238E27FC236}">
                <a16:creationId xmlns:a16="http://schemas.microsoft.com/office/drawing/2014/main" id="{B50D8691-274C-9949-9338-C6D728ED8099}"/>
              </a:ext>
            </a:extLst>
          </p:cNvPr>
          <p:cNvSpPr txBox="1"/>
          <p:nvPr/>
        </p:nvSpPr>
        <p:spPr>
          <a:xfrm>
            <a:off x="2129590" y="5660061"/>
            <a:ext cx="3222357" cy="369332"/>
          </a:xfrm>
          <a:prstGeom prst="rect">
            <a:avLst/>
          </a:prstGeom>
          <a:noFill/>
        </p:spPr>
        <p:txBody>
          <a:bodyPr wrap="none" rtlCol="0">
            <a:spAutoFit/>
          </a:bodyPr>
          <a:lstStyle/>
          <a:p>
            <a:r>
              <a:rPr lang="en-US" dirty="0"/>
              <a:t>Original data with missing values</a:t>
            </a:r>
          </a:p>
        </p:txBody>
      </p:sp>
      <p:sp>
        <p:nvSpPr>
          <p:cNvPr id="5" name="TextBox 4">
            <a:extLst>
              <a:ext uri="{FF2B5EF4-FFF2-40B4-BE49-F238E27FC236}">
                <a16:creationId xmlns:a16="http://schemas.microsoft.com/office/drawing/2014/main" id="{C213DB4D-2BF0-B240-B6F9-F30B7BE73158}"/>
              </a:ext>
            </a:extLst>
          </p:cNvPr>
          <p:cNvSpPr txBox="1"/>
          <p:nvPr/>
        </p:nvSpPr>
        <p:spPr>
          <a:xfrm>
            <a:off x="6577264" y="5631673"/>
            <a:ext cx="3160032" cy="369332"/>
          </a:xfrm>
          <a:prstGeom prst="rect">
            <a:avLst/>
          </a:prstGeom>
          <a:noFill/>
        </p:spPr>
        <p:txBody>
          <a:bodyPr wrap="none" rtlCol="0">
            <a:spAutoFit/>
          </a:bodyPr>
          <a:lstStyle/>
          <a:p>
            <a:r>
              <a:rPr lang="en-US" dirty="0"/>
              <a:t>Data without any missing values</a:t>
            </a:r>
          </a:p>
        </p:txBody>
      </p:sp>
    </p:spTree>
    <p:extLst>
      <p:ext uri="{BB962C8B-B14F-4D97-AF65-F5344CB8AC3E}">
        <p14:creationId xmlns:p14="http://schemas.microsoft.com/office/powerpoint/2010/main" val="2790546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The challenge with skipping / </a:t>
            </a:r>
            <a:r>
              <a:rPr lang="en-US" sz="3200" dirty="0" err="1"/>
              <a:t>revoming</a:t>
            </a:r>
            <a:endParaRPr lang="en-US" sz="3200" dirty="0"/>
          </a:p>
        </p:txBody>
      </p:sp>
      <p:grpSp>
        <p:nvGrpSpPr>
          <p:cNvPr id="5" name="Group 4">
            <a:extLst>
              <a:ext uri="{FF2B5EF4-FFF2-40B4-BE49-F238E27FC236}">
                <a16:creationId xmlns:a16="http://schemas.microsoft.com/office/drawing/2014/main" id="{3D9EB734-4FF0-F048-8D42-C49785EA78AF}"/>
              </a:ext>
            </a:extLst>
          </p:cNvPr>
          <p:cNvGrpSpPr/>
          <p:nvPr/>
        </p:nvGrpSpPr>
        <p:grpSpPr>
          <a:xfrm>
            <a:off x="2022856" y="2454821"/>
            <a:ext cx="7195286" cy="4187533"/>
            <a:chOff x="2022856" y="2454821"/>
            <a:chExt cx="7195286" cy="4187533"/>
          </a:xfrm>
        </p:grpSpPr>
        <p:pic>
          <p:nvPicPr>
            <p:cNvPr id="6" name="Picture 8">
              <a:extLst>
                <a:ext uri="{FF2B5EF4-FFF2-40B4-BE49-F238E27FC236}">
                  <a16:creationId xmlns:a16="http://schemas.microsoft.com/office/drawing/2014/main" id="{BAF80EBF-48AB-434B-8065-57787F9DBC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856" y="2454821"/>
              <a:ext cx="7195286" cy="4187533"/>
            </a:xfrm>
            <a:prstGeom prst="rect">
              <a:avLst/>
            </a:prstGeom>
          </p:spPr>
        </p:pic>
        <p:sp>
          <p:nvSpPr>
            <p:cNvPr id="7" name="Rectangle 6">
              <a:extLst>
                <a:ext uri="{FF2B5EF4-FFF2-40B4-BE49-F238E27FC236}">
                  <a16:creationId xmlns:a16="http://schemas.microsoft.com/office/drawing/2014/main" id="{BACABC24-B3F6-474F-AD96-9E382D2A846D}"/>
                </a:ext>
              </a:extLst>
            </p:cNvPr>
            <p:cNvSpPr/>
            <p:nvPr/>
          </p:nvSpPr>
          <p:spPr>
            <a:xfrm>
              <a:off x="3917093" y="287925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692C51C-185C-BF4A-916B-4F6532D7717A}"/>
                </a:ext>
              </a:extLst>
            </p:cNvPr>
            <p:cNvSpPr/>
            <p:nvPr/>
          </p:nvSpPr>
          <p:spPr>
            <a:xfrm>
              <a:off x="5255741" y="4603657"/>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DBEAD4C-AA83-3E46-AE3E-018EBF835B39}"/>
                </a:ext>
              </a:extLst>
            </p:cNvPr>
            <p:cNvSpPr/>
            <p:nvPr/>
          </p:nvSpPr>
          <p:spPr>
            <a:xfrm>
              <a:off x="6965092" y="6362435"/>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94152830-F5C2-C241-8C16-C10B7DC97B32}"/>
              </a:ext>
            </a:extLst>
          </p:cNvPr>
          <p:cNvSpPr/>
          <p:nvPr/>
        </p:nvSpPr>
        <p:spPr>
          <a:xfrm>
            <a:off x="3945509" y="3837563"/>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7B2138E-C38F-1144-9FD3-859FCD42C480}"/>
              </a:ext>
            </a:extLst>
          </p:cNvPr>
          <p:cNvSpPr/>
          <p:nvPr/>
        </p:nvSpPr>
        <p:spPr>
          <a:xfrm>
            <a:off x="3917092" y="5361479"/>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9833DC8-27A1-C14B-8697-8ED11831ECCF}"/>
              </a:ext>
            </a:extLst>
          </p:cNvPr>
          <p:cNvSpPr/>
          <p:nvPr/>
        </p:nvSpPr>
        <p:spPr>
          <a:xfrm>
            <a:off x="3917091" y="4622614"/>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A891DDC-6C61-9D47-B1F4-C4D2DB7F8263}"/>
              </a:ext>
            </a:extLst>
          </p:cNvPr>
          <p:cNvSpPr/>
          <p:nvPr/>
        </p:nvSpPr>
        <p:spPr>
          <a:xfrm>
            <a:off x="3917090" y="614653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CF51EEE-7150-7B46-809B-3626EE961341}"/>
              </a:ext>
            </a:extLst>
          </p:cNvPr>
          <p:cNvSpPr/>
          <p:nvPr/>
        </p:nvSpPr>
        <p:spPr>
          <a:xfrm>
            <a:off x="3945509" y="4336734"/>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C133600-F0F6-2740-8C90-346DAD636CC5}"/>
              </a:ext>
            </a:extLst>
          </p:cNvPr>
          <p:cNvSpPr/>
          <p:nvPr/>
        </p:nvSpPr>
        <p:spPr>
          <a:xfrm>
            <a:off x="3914928" y="5882516"/>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17035F9-2854-5144-B30B-318B16A2BBD4}"/>
              </a:ext>
            </a:extLst>
          </p:cNvPr>
          <p:cNvSpPr/>
          <p:nvPr/>
        </p:nvSpPr>
        <p:spPr>
          <a:xfrm>
            <a:off x="6965091" y="3391103"/>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91161FC-5A70-DA4D-8EE1-9A4CA4B6FA49}"/>
              </a:ext>
            </a:extLst>
          </p:cNvPr>
          <p:cNvCxnSpPr/>
          <p:nvPr/>
        </p:nvCxnSpPr>
        <p:spPr>
          <a:xfrm>
            <a:off x="1706880" y="2932747"/>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18" name="Straight Connector 17">
            <a:extLst>
              <a:ext uri="{FF2B5EF4-FFF2-40B4-BE49-F238E27FC236}">
                <a16:creationId xmlns:a16="http://schemas.microsoft.com/office/drawing/2014/main" id="{5CFBFBDE-0E8D-9348-8E5C-EEFCA9D218AB}"/>
              </a:ext>
            </a:extLst>
          </p:cNvPr>
          <p:cNvCxnSpPr/>
          <p:nvPr/>
        </p:nvCxnSpPr>
        <p:spPr>
          <a:xfrm>
            <a:off x="1766292" y="3457104"/>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19" name="Straight Connector 18">
            <a:extLst>
              <a:ext uri="{FF2B5EF4-FFF2-40B4-BE49-F238E27FC236}">
                <a16:creationId xmlns:a16="http://schemas.microsoft.com/office/drawing/2014/main" id="{95DFBFFA-F3B2-844F-AAF6-18E9C4901D84}"/>
              </a:ext>
            </a:extLst>
          </p:cNvPr>
          <p:cNvCxnSpPr/>
          <p:nvPr/>
        </p:nvCxnSpPr>
        <p:spPr>
          <a:xfrm>
            <a:off x="1748213" y="3950464"/>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0" name="Straight Connector 19">
            <a:extLst>
              <a:ext uri="{FF2B5EF4-FFF2-40B4-BE49-F238E27FC236}">
                <a16:creationId xmlns:a16="http://schemas.microsoft.com/office/drawing/2014/main" id="{610E219E-39FC-1C42-A83E-716733BC6EA3}"/>
              </a:ext>
            </a:extLst>
          </p:cNvPr>
          <p:cNvCxnSpPr/>
          <p:nvPr/>
        </p:nvCxnSpPr>
        <p:spPr>
          <a:xfrm>
            <a:off x="1766292" y="4425535"/>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F470A0A2-19F9-384C-8A09-5313DDF292EB}"/>
              </a:ext>
            </a:extLst>
          </p:cNvPr>
          <p:cNvCxnSpPr/>
          <p:nvPr/>
        </p:nvCxnSpPr>
        <p:spPr>
          <a:xfrm>
            <a:off x="1766292" y="4723749"/>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5BD2D41A-0BD1-944D-863B-0E5E6D2EA95C}"/>
              </a:ext>
            </a:extLst>
          </p:cNvPr>
          <p:cNvCxnSpPr/>
          <p:nvPr/>
        </p:nvCxnSpPr>
        <p:spPr>
          <a:xfrm>
            <a:off x="1706880" y="5481571"/>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3" name="Straight Connector 22">
            <a:extLst>
              <a:ext uri="{FF2B5EF4-FFF2-40B4-BE49-F238E27FC236}">
                <a16:creationId xmlns:a16="http://schemas.microsoft.com/office/drawing/2014/main" id="{953CD45A-C933-284D-9FCC-CD3BCDE72163}"/>
              </a:ext>
            </a:extLst>
          </p:cNvPr>
          <p:cNvCxnSpPr/>
          <p:nvPr/>
        </p:nvCxnSpPr>
        <p:spPr>
          <a:xfrm>
            <a:off x="1706880" y="5960006"/>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0609593C-782C-0043-86B2-58CEE034992D}"/>
              </a:ext>
            </a:extLst>
          </p:cNvPr>
          <p:cNvCxnSpPr/>
          <p:nvPr/>
        </p:nvCxnSpPr>
        <p:spPr>
          <a:xfrm>
            <a:off x="1705002" y="6230094"/>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5" name="Straight Connector 24">
            <a:extLst>
              <a:ext uri="{FF2B5EF4-FFF2-40B4-BE49-F238E27FC236}">
                <a16:creationId xmlns:a16="http://schemas.microsoft.com/office/drawing/2014/main" id="{B43FCE38-64BA-C84F-B9B6-9B686EFEDC63}"/>
              </a:ext>
            </a:extLst>
          </p:cNvPr>
          <p:cNvCxnSpPr/>
          <p:nvPr/>
        </p:nvCxnSpPr>
        <p:spPr>
          <a:xfrm>
            <a:off x="1717920" y="6459984"/>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713560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The challenge with skipping / </a:t>
            </a:r>
            <a:r>
              <a:rPr lang="en-US" sz="3200" dirty="0" err="1"/>
              <a:t>revoming</a:t>
            </a:r>
            <a:endParaRPr lang="en-US" sz="3200" dirty="0"/>
          </a:p>
        </p:txBody>
      </p:sp>
      <p:grpSp>
        <p:nvGrpSpPr>
          <p:cNvPr id="5" name="Group 4">
            <a:extLst>
              <a:ext uri="{FF2B5EF4-FFF2-40B4-BE49-F238E27FC236}">
                <a16:creationId xmlns:a16="http://schemas.microsoft.com/office/drawing/2014/main" id="{3D9EB734-4FF0-F048-8D42-C49785EA78AF}"/>
              </a:ext>
            </a:extLst>
          </p:cNvPr>
          <p:cNvGrpSpPr/>
          <p:nvPr/>
        </p:nvGrpSpPr>
        <p:grpSpPr>
          <a:xfrm>
            <a:off x="2022856" y="2454821"/>
            <a:ext cx="7195286" cy="4187533"/>
            <a:chOff x="2022856" y="2454821"/>
            <a:chExt cx="7195286" cy="4187533"/>
          </a:xfrm>
        </p:grpSpPr>
        <p:pic>
          <p:nvPicPr>
            <p:cNvPr id="6" name="Picture 8">
              <a:extLst>
                <a:ext uri="{FF2B5EF4-FFF2-40B4-BE49-F238E27FC236}">
                  <a16:creationId xmlns:a16="http://schemas.microsoft.com/office/drawing/2014/main" id="{BAF80EBF-48AB-434B-8065-57787F9DBC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856" y="2454821"/>
              <a:ext cx="7195286" cy="4187533"/>
            </a:xfrm>
            <a:prstGeom prst="rect">
              <a:avLst/>
            </a:prstGeom>
          </p:spPr>
        </p:pic>
        <p:sp>
          <p:nvSpPr>
            <p:cNvPr id="7" name="Rectangle 6">
              <a:extLst>
                <a:ext uri="{FF2B5EF4-FFF2-40B4-BE49-F238E27FC236}">
                  <a16:creationId xmlns:a16="http://schemas.microsoft.com/office/drawing/2014/main" id="{BACABC24-B3F6-474F-AD96-9E382D2A846D}"/>
                </a:ext>
              </a:extLst>
            </p:cNvPr>
            <p:cNvSpPr/>
            <p:nvPr/>
          </p:nvSpPr>
          <p:spPr>
            <a:xfrm>
              <a:off x="3917093" y="287925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692C51C-185C-BF4A-916B-4F6532D7717A}"/>
                </a:ext>
              </a:extLst>
            </p:cNvPr>
            <p:cNvSpPr/>
            <p:nvPr/>
          </p:nvSpPr>
          <p:spPr>
            <a:xfrm>
              <a:off x="5255741" y="4603657"/>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94152830-F5C2-C241-8C16-C10B7DC97B32}"/>
              </a:ext>
            </a:extLst>
          </p:cNvPr>
          <p:cNvSpPr/>
          <p:nvPr/>
        </p:nvSpPr>
        <p:spPr>
          <a:xfrm>
            <a:off x="3945509" y="3837563"/>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7B2138E-C38F-1144-9FD3-859FCD42C480}"/>
              </a:ext>
            </a:extLst>
          </p:cNvPr>
          <p:cNvSpPr/>
          <p:nvPr/>
        </p:nvSpPr>
        <p:spPr>
          <a:xfrm>
            <a:off x="3917092" y="5361479"/>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9833DC8-27A1-C14B-8697-8ED11831ECCF}"/>
              </a:ext>
            </a:extLst>
          </p:cNvPr>
          <p:cNvSpPr/>
          <p:nvPr/>
        </p:nvSpPr>
        <p:spPr>
          <a:xfrm>
            <a:off x="3917091" y="4622614"/>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A891DDC-6C61-9D47-B1F4-C4D2DB7F8263}"/>
              </a:ext>
            </a:extLst>
          </p:cNvPr>
          <p:cNvSpPr/>
          <p:nvPr/>
        </p:nvSpPr>
        <p:spPr>
          <a:xfrm>
            <a:off x="3917090" y="614653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CF51EEE-7150-7B46-809B-3626EE961341}"/>
              </a:ext>
            </a:extLst>
          </p:cNvPr>
          <p:cNvSpPr/>
          <p:nvPr/>
        </p:nvSpPr>
        <p:spPr>
          <a:xfrm>
            <a:off x="3945509" y="4336734"/>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C133600-F0F6-2740-8C90-346DAD636CC5}"/>
              </a:ext>
            </a:extLst>
          </p:cNvPr>
          <p:cNvSpPr/>
          <p:nvPr/>
        </p:nvSpPr>
        <p:spPr>
          <a:xfrm>
            <a:off x="3914928" y="5882516"/>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17035F9-2854-5144-B30B-318B16A2BBD4}"/>
              </a:ext>
            </a:extLst>
          </p:cNvPr>
          <p:cNvSpPr/>
          <p:nvPr/>
        </p:nvSpPr>
        <p:spPr>
          <a:xfrm>
            <a:off x="6965091" y="3391103"/>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91161FC-5A70-DA4D-8EE1-9A4CA4B6FA49}"/>
              </a:ext>
            </a:extLst>
          </p:cNvPr>
          <p:cNvCxnSpPr/>
          <p:nvPr/>
        </p:nvCxnSpPr>
        <p:spPr>
          <a:xfrm>
            <a:off x="1706880" y="2932747"/>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18" name="Straight Connector 17">
            <a:extLst>
              <a:ext uri="{FF2B5EF4-FFF2-40B4-BE49-F238E27FC236}">
                <a16:creationId xmlns:a16="http://schemas.microsoft.com/office/drawing/2014/main" id="{5CFBFBDE-0E8D-9348-8E5C-EEFCA9D218AB}"/>
              </a:ext>
            </a:extLst>
          </p:cNvPr>
          <p:cNvCxnSpPr/>
          <p:nvPr/>
        </p:nvCxnSpPr>
        <p:spPr>
          <a:xfrm>
            <a:off x="1766292" y="3457104"/>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19" name="Straight Connector 18">
            <a:extLst>
              <a:ext uri="{FF2B5EF4-FFF2-40B4-BE49-F238E27FC236}">
                <a16:creationId xmlns:a16="http://schemas.microsoft.com/office/drawing/2014/main" id="{95DFBFFA-F3B2-844F-AAF6-18E9C4901D84}"/>
              </a:ext>
            </a:extLst>
          </p:cNvPr>
          <p:cNvCxnSpPr/>
          <p:nvPr/>
        </p:nvCxnSpPr>
        <p:spPr>
          <a:xfrm>
            <a:off x="1748213" y="3950464"/>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0" name="Straight Connector 19">
            <a:extLst>
              <a:ext uri="{FF2B5EF4-FFF2-40B4-BE49-F238E27FC236}">
                <a16:creationId xmlns:a16="http://schemas.microsoft.com/office/drawing/2014/main" id="{610E219E-39FC-1C42-A83E-716733BC6EA3}"/>
              </a:ext>
            </a:extLst>
          </p:cNvPr>
          <p:cNvCxnSpPr/>
          <p:nvPr/>
        </p:nvCxnSpPr>
        <p:spPr>
          <a:xfrm>
            <a:off x="1766292" y="4425535"/>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F470A0A2-19F9-384C-8A09-5313DDF292EB}"/>
              </a:ext>
            </a:extLst>
          </p:cNvPr>
          <p:cNvCxnSpPr/>
          <p:nvPr/>
        </p:nvCxnSpPr>
        <p:spPr>
          <a:xfrm>
            <a:off x="1766292" y="4723749"/>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5BD2D41A-0BD1-944D-863B-0E5E6D2EA95C}"/>
              </a:ext>
            </a:extLst>
          </p:cNvPr>
          <p:cNvCxnSpPr/>
          <p:nvPr/>
        </p:nvCxnSpPr>
        <p:spPr>
          <a:xfrm>
            <a:off x="1706880" y="5481571"/>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3" name="Straight Connector 22">
            <a:extLst>
              <a:ext uri="{FF2B5EF4-FFF2-40B4-BE49-F238E27FC236}">
                <a16:creationId xmlns:a16="http://schemas.microsoft.com/office/drawing/2014/main" id="{953CD45A-C933-284D-9FCC-CD3BCDE72163}"/>
              </a:ext>
            </a:extLst>
          </p:cNvPr>
          <p:cNvCxnSpPr/>
          <p:nvPr/>
        </p:nvCxnSpPr>
        <p:spPr>
          <a:xfrm>
            <a:off x="1706880" y="5960006"/>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0609593C-782C-0043-86B2-58CEE034992D}"/>
              </a:ext>
            </a:extLst>
          </p:cNvPr>
          <p:cNvCxnSpPr/>
          <p:nvPr/>
        </p:nvCxnSpPr>
        <p:spPr>
          <a:xfrm>
            <a:off x="1705002" y="6230094"/>
            <a:ext cx="7823200" cy="0"/>
          </a:xfrm>
          <a:prstGeom prst="line">
            <a:avLst/>
          </a:prstGeom>
          <a:ln w="63500"/>
        </p:spPr>
        <p:style>
          <a:lnRef idx="1">
            <a:schemeClr val="accent2"/>
          </a:lnRef>
          <a:fillRef idx="0">
            <a:schemeClr val="accent2"/>
          </a:fillRef>
          <a:effectRef idx="0">
            <a:schemeClr val="accent2"/>
          </a:effectRef>
          <a:fontRef idx="minor">
            <a:schemeClr val="tx1"/>
          </a:fontRef>
        </p:style>
      </p:cxnSp>
      <p:sp>
        <p:nvSpPr>
          <p:cNvPr id="3" name="TextBox 2">
            <a:extLst>
              <a:ext uri="{FF2B5EF4-FFF2-40B4-BE49-F238E27FC236}">
                <a16:creationId xmlns:a16="http://schemas.microsoft.com/office/drawing/2014/main" id="{6D0F4C11-CDD9-8344-90ED-19B3751CB0E2}"/>
              </a:ext>
            </a:extLst>
          </p:cNvPr>
          <p:cNvSpPr txBox="1"/>
          <p:nvPr/>
        </p:nvSpPr>
        <p:spPr>
          <a:xfrm>
            <a:off x="9866201" y="3076832"/>
            <a:ext cx="2066979" cy="923330"/>
          </a:xfrm>
          <a:prstGeom prst="rect">
            <a:avLst/>
          </a:prstGeom>
          <a:noFill/>
        </p:spPr>
        <p:txBody>
          <a:bodyPr wrap="square" rtlCol="0">
            <a:spAutoFit/>
          </a:bodyPr>
          <a:lstStyle/>
          <a:p>
            <a:r>
              <a:rPr lang="en-US" dirty="0">
                <a:solidFill>
                  <a:srgbClr val="C00000"/>
                </a:solidFill>
              </a:rPr>
              <a:t>Warning:</a:t>
            </a:r>
            <a:r>
              <a:rPr lang="en-US" dirty="0"/>
              <a:t> more than 50% of the data are removed!</a:t>
            </a:r>
          </a:p>
        </p:txBody>
      </p:sp>
    </p:spTree>
    <p:extLst>
      <p:ext uri="{BB962C8B-B14F-4D97-AF65-F5344CB8AC3E}">
        <p14:creationId xmlns:p14="http://schemas.microsoft.com/office/powerpoint/2010/main" val="4018636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The challenge with skipping / removing</a:t>
            </a:r>
          </a:p>
        </p:txBody>
      </p:sp>
      <p:grpSp>
        <p:nvGrpSpPr>
          <p:cNvPr id="5" name="Group 4">
            <a:extLst>
              <a:ext uri="{FF2B5EF4-FFF2-40B4-BE49-F238E27FC236}">
                <a16:creationId xmlns:a16="http://schemas.microsoft.com/office/drawing/2014/main" id="{3D9EB734-4FF0-F048-8D42-C49785EA78AF}"/>
              </a:ext>
            </a:extLst>
          </p:cNvPr>
          <p:cNvGrpSpPr/>
          <p:nvPr/>
        </p:nvGrpSpPr>
        <p:grpSpPr>
          <a:xfrm>
            <a:off x="2022856" y="2454821"/>
            <a:ext cx="7195286" cy="4187533"/>
            <a:chOff x="2022856" y="2454821"/>
            <a:chExt cx="7195286" cy="4187533"/>
          </a:xfrm>
        </p:grpSpPr>
        <p:pic>
          <p:nvPicPr>
            <p:cNvPr id="6" name="Picture 8">
              <a:extLst>
                <a:ext uri="{FF2B5EF4-FFF2-40B4-BE49-F238E27FC236}">
                  <a16:creationId xmlns:a16="http://schemas.microsoft.com/office/drawing/2014/main" id="{BAF80EBF-48AB-434B-8065-57787F9DBC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856" y="2454821"/>
              <a:ext cx="7195286" cy="4187533"/>
            </a:xfrm>
            <a:prstGeom prst="rect">
              <a:avLst/>
            </a:prstGeom>
          </p:spPr>
        </p:pic>
        <p:sp>
          <p:nvSpPr>
            <p:cNvPr id="7" name="Rectangle 6">
              <a:extLst>
                <a:ext uri="{FF2B5EF4-FFF2-40B4-BE49-F238E27FC236}">
                  <a16:creationId xmlns:a16="http://schemas.microsoft.com/office/drawing/2014/main" id="{BACABC24-B3F6-474F-AD96-9E382D2A846D}"/>
                </a:ext>
              </a:extLst>
            </p:cNvPr>
            <p:cNvSpPr/>
            <p:nvPr/>
          </p:nvSpPr>
          <p:spPr>
            <a:xfrm>
              <a:off x="3917093" y="287925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692C51C-185C-BF4A-916B-4F6532D7717A}"/>
                </a:ext>
              </a:extLst>
            </p:cNvPr>
            <p:cNvSpPr/>
            <p:nvPr/>
          </p:nvSpPr>
          <p:spPr>
            <a:xfrm>
              <a:off x="5255741" y="4603657"/>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DBEAD4C-AA83-3E46-AE3E-018EBF835B39}"/>
                </a:ext>
              </a:extLst>
            </p:cNvPr>
            <p:cNvSpPr/>
            <p:nvPr/>
          </p:nvSpPr>
          <p:spPr>
            <a:xfrm>
              <a:off x="6965092" y="6362435"/>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94152830-F5C2-C241-8C16-C10B7DC97B32}"/>
              </a:ext>
            </a:extLst>
          </p:cNvPr>
          <p:cNvSpPr/>
          <p:nvPr/>
        </p:nvSpPr>
        <p:spPr>
          <a:xfrm>
            <a:off x="3945509" y="3837563"/>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7B2138E-C38F-1144-9FD3-859FCD42C480}"/>
              </a:ext>
            </a:extLst>
          </p:cNvPr>
          <p:cNvSpPr/>
          <p:nvPr/>
        </p:nvSpPr>
        <p:spPr>
          <a:xfrm>
            <a:off x="3917092" y="5361479"/>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9833DC8-27A1-C14B-8697-8ED11831ECCF}"/>
              </a:ext>
            </a:extLst>
          </p:cNvPr>
          <p:cNvSpPr/>
          <p:nvPr/>
        </p:nvSpPr>
        <p:spPr>
          <a:xfrm>
            <a:off x="3917091" y="4622614"/>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A891DDC-6C61-9D47-B1F4-C4D2DB7F8263}"/>
              </a:ext>
            </a:extLst>
          </p:cNvPr>
          <p:cNvSpPr/>
          <p:nvPr/>
        </p:nvSpPr>
        <p:spPr>
          <a:xfrm>
            <a:off x="3917090" y="614653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CF51EEE-7150-7B46-809B-3626EE961341}"/>
              </a:ext>
            </a:extLst>
          </p:cNvPr>
          <p:cNvSpPr/>
          <p:nvPr/>
        </p:nvSpPr>
        <p:spPr>
          <a:xfrm>
            <a:off x="3945509" y="4336734"/>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C133600-F0F6-2740-8C90-346DAD636CC5}"/>
              </a:ext>
            </a:extLst>
          </p:cNvPr>
          <p:cNvSpPr/>
          <p:nvPr/>
        </p:nvSpPr>
        <p:spPr>
          <a:xfrm>
            <a:off x="3914928" y="5882516"/>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17035F9-2854-5144-B30B-318B16A2BBD4}"/>
              </a:ext>
            </a:extLst>
          </p:cNvPr>
          <p:cNvSpPr/>
          <p:nvPr/>
        </p:nvSpPr>
        <p:spPr>
          <a:xfrm>
            <a:off x="6965091" y="3391103"/>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0F4C11-CDD9-8344-90ED-19B3751CB0E2}"/>
              </a:ext>
            </a:extLst>
          </p:cNvPr>
          <p:cNvSpPr txBox="1"/>
          <p:nvPr/>
        </p:nvSpPr>
        <p:spPr>
          <a:xfrm>
            <a:off x="581192" y="1832156"/>
            <a:ext cx="6915238" cy="461665"/>
          </a:xfrm>
          <a:prstGeom prst="rect">
            <a:avLst/>
          </a:prstGeom>
          <a:noFill/>
        </p:spPr>
        <p:txBody>
          <a:bodyPr wrap="square" rtlCol="0">
            <a:spAutoFit/>
          </a:bodyPr>
          <a:lstStyle/>
          <a:p>
            <a:r>
              <a:rPr lang="en-US" sz="2400" dirty="0">
                <a:solidFill>
                  <a:srgbClr val="C00000"/>
                </a:solidFill>
              </a:rPr>
              <a:t>Idea 2: </a:t>
            </a:r>
            <a:r>
              <a:rPr lang="en-US" sz="2400" dirty="0"/>
              <a:t>Skip features with many missing values</a:t>
            </a:r>
          </a:p>
        </p:txBody>
      </p:sp>
      <p:sp>
        <p:nvSpPr>
          <p:cNvPr id="4" name="Rectangle 3">
            <a:extLst>
              <a:ext uri="{FF2B5EF4-FFF2-40B4-BE49-F238E27FC236}">
                <a16:creationId xmlns:a16="http://schemas.microsoft.com/office/drawing/2014/main" id="{C7731F73-A839-2B4C-B687-7E3B45AA59F6}"/>
              </a:ext>
            </a:extLst>
          </p:cNvPr>
          <p:cNvSpPr/>
          <p:nvPr/>
        </p:nvSpPr>
        <p:spPr>
          <a:xfrm>
            <a:off x="3487119" y="2293821"/>
            <a:ext cx="1348352" cy="4564179"/>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3798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The challenge with skipping / removing</a:t>
            </a:r>
          </a:p>
        </p:txBody>
      </p:sp>
      <p:sp>
        <p:nvSpPr>
          <p:cNvPr id="3" name="TextBox 2">
            <a:extLst>
              <a:ext uri="{FF2B5EF4-FFF2-40B4-BE49-F238E27FC236}">
                <a16:creationId xmlns:a16="http://schemas.microsoft.com/office/drawing/2014/main" id="{6D0F4C11-CDD9-8344-90ED-19B3751CB0E2}"/>
              </a:ext>
            </a:extLst>
          </p:cNvPr>
          <p:cNvSpPr txBox="1"/>
          <p:nvPr/>
        </p:nvSpPr>
        <p:spPr>
          <a:xfrm>
            <a:off x="857584" y="2837852"/>
            <a:ext cx="10446472" cy="2246769"/>
          </a:xfrm>
          <a:prstGeom prst="rect">
            <a:avLst/>
          </a:prstGeom>
          <a:noFill/>
        </p:spPr>
        <p:txBody>
          <a:bodyPr wrap="square" rtlCol="0">
            <a:spAutoFit/>
          </a:bodyPr>
          <a:lstStyle/>
          <a:p>
            <a:r>
              <a:rPr lang="en-US" sz="2800" dirty="0">
                <a:solidFill>
                  <a:srgbClr val="C00000"/>
                </a:solidFill>
              </a:rPr>
              <a:t>Strategy 1: </a:t>
            </a:r>
            <a:r>
              <a:rPr lang="en-US" sz="2800" dirty="0"/>
              <a:t>Skip data points with a missing value </a:t>
            </a:r>
          </a:p>
          <a:p>
            <a:r>
              <a:rPr lang="en-US" sz="2800" dirty="0"/>
              <a:t>	- make sure only a few points are skipped</a:t>
            </a:r>
          </a:p>
          <a:p>
            <a:endParaRPr lang="en-US" sz="2800" dirty="0"/>
          </a:p>
          <a:p>
            <a:r>
              <a:rPr lang="en-US" sz="2800" dirty="0">
                <a:solidFill>
                  <a:srgbClr val="C00000"/>
                </a:solidFill>
              </a:rPr>
              <a:t>Strategy 2: </a:t>
            </a:r>
            <a:r>
              <a:rPr lang="en-US" sz="2800" dirty="0"/>
              <a:t>Skip features with many missing values</a:t>
            </a:r>
          </a:p>
          <a:p>
            <a:r>
              <a:rPr lang="en-US" sz="2800" dirty="0"/>
              <a:t>	- make sure only a few features are skipped</a:t>
            </a:r>
          </a:p>
        </p:txBody>
      </p:sp>
    </p:spTree>
    <p:extLst>
      <p:ext uri="{BB962C8B-B14F-4D97-AF65-F5344CB8AC3E}">
        <p14:creationId xmlns:p14="http://schemas.microsoft.com/office/powerpoint/2010/main" val="2727882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skipping / removing missing values: pros and cons</a:t>
            </a:r>
          </a:p>
        </p:txBody>
      </p:sp>
      <p:sp>
        <p:nvSpPr>
          <p:cNvPr id="3" name="TextBox 2">
            <a:extLst>
              <a:ext uri="{FF2B5EF4-FFF2-40B4-BE49-F238E27FC236}">
                <a16:creationId xmlns:a16="http://schemas.microsoft.com/office/drawing/2014/main" id="{6D0F4C11-CDD9-8344-90ED-19B3751CB0E2}"/>
              </a:ext>
            </a:extLst>
          </p:cNvPr>
          <p:cNvSpPr txBox="1"/>
          <p:nvPr/>
        </p:nvSpPr>
        <p:spPr>
          <a:xfrm>
            <a:off x="581192" y="2014892"/>
            <a:ext cx="11257882" cy="3970318"/>
          </a:xfrm>
          <a:prstGeom prst="rect">
            <a:avLst/>
          </a:prstGeom>
          <a:noFill/>
        </p:spPr>
        <p:txBody>
          <a:bodyPr wrap="square" rtlCol="0">
            <a:spAutoFit/>
          </a:bodyPr>
          <a:lstStyle/>
          <a:p>
            <a:r>
              <a:rPr lang="en-US" sz="2800" dirty="0">
                <a:solidFill>
                  <a:srgbClr val="C00000"/>
                </a:solidFill>
              </a:rPr>
              <a:t>Pros:</a:t>
            </a:r>
          </a:p>
          <a:p>
            <a:pPr marL="457200" indent="-457200">
              <a:buFontTx/>
              <a:buChar char="-"/>
            </a:pPr>
            <a:r>
              <a:rPr lang="en-US" sz="2800" dirty="0"/>
              <a:t>Easy to understand and implement</a:t>
            </a:r>
          </a:p>
          <a:p>
            <a:pPr marL="457200" indent="-457200">
              <a:buFontTx/>
              <a:buChar char="-"/>
            </a:pPr>
            <a:r>
              <a:rPr lang="en-US" sz="2800" dirty="0"/>
              <a:t>Applied to all machine learning model</a:t>
            </a:r>
          </a:p>
          <a:p>
            <a:endParaRPr lang="en-US" sz="2800" dirty="0"/>
          </a:p>
          <a:p>
            <a:r>
              <a:rPr lang="en-US" sz="2800" dirty="0">
                <a:solidFill>
                  <a:srgbClr val="C00000"/>
                </a:solidFill>
              </a:rPr>
              <a:t>Cons:</a:t>
            </a:r>
          </a:p>
          <a:p>
            <a:pPr marL="457200" indent="-457200">
              <a:buFontTx/>
              <a:buChar char="-"/>
            </a:pPr>
            <a:r>
              <a:rPr lang="en-US" sz="2800" dirty="0"/>
              <a:t>Removing data points and features may take off some important information</a:t>
            </a:r>
          </a:p>
          <a:p>
            <a:pPr marL="457200" indent="-457200">
              <a:buFontTx/>
              <a:buChar char="-"/>
            </a:pPr>
            <a:r>
              <a:rPr lang="en-US" sz="2800" dirty="0"/>
              <a:t>Unclear when it’s better to remove data points or features</a:t>
            </a:r>
          </a:p>
          <a:p>
            <a:pPr marL="457200" indent="-457200">
              <a:buFontTx/>
              <a:buChar char="-"/>
            </a:pPr>
            <a:r>
              <a:rPr lang="en-US" sz="2800" dirty="0"/>
              <a:t>Doesn’t help if data is missing at prediction part</a:t>
            </a:r>
          </a:p>
        </p:txBody>
      </p:sp>
    </p:spTree>
    <p:extLst>
      <p:ext uri="{BB962C8B-B14F-4D97-AF65-F5344CB8AC3E}">
        <p14:creationId xmlns:p14="http://schemas.microsoft.com/office/powerpoint/2010/main" val="286794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BC9FE-7605-8040-ABED-ACB5C66E75F8}"/>
              </a:ext>
            </a:extLst>
          </p:cNvPr>
          <p:cNvSpPr>
            <a:spLocks noGrp="1"/>
          </p:cNvSpPr>
          <p:nvPr>
            <p:ph type="ctrTitle"/>
          </p:nvPr>
        </p:nvSpPr>
        <p:spPr/>
        <p:txBody>
          <a:bodyPr/>
          <a:lstStyle/>
          <a:p>
            <a:r>
              <a:rPr lang="en-US" dirty="0"/>
              <a:t>Handling missing values</a:t>
            </a:r>
          </a:p>
        </p:txBody>
      </p:sp>
      <p:sp>
        <p:nvSpPr>
          <p:cNvPr id="3" name="TextBox 2">
            <a:extLst>
              <a:ext uri="{FF2B5EF4-FFF2-40B4-BE49-F238E27FC236}">
                <a16:creationId xmlns:a16="http://schemas.microsoft.com/office/drawing/2014/main" id="{DFDA69F8-67B6-4947-9D2A-47CC458A3CAF}"/>
              </a:ext>
            </a:extLst>
          </p:cNvPr>
          <p:cNvSpPr txBox="1"/>
          <p:nvPr/>
        </p:nvSpPr>
        <p:spPr>
          <a:xfrm>
            <a:off x="617260" y="2495444"/>
            <a:ext cx="6208083" cy="954107"/>
          </a:xfrm>
          <a:prstGeom prst="rect">
            <a:avLst/>
          </a:prstGeom>
          <a:noFill/>
        </p:spPr>
        <p:txBody>
          <a:bodyPr wrap="square" rtlCol="0">
            <a:spAutoFit/>
          </a:bodyPr>
          <a:lstStyle/>
          <a:p>
            <a:r>
              <a:rPr lang="en-US" sz="2800" dirty="0">
                <a:solidFill>
                  <a:schemeClr val="accent3">
                    <a:lumMod val="75000"/>
                  </a:schemeClr>
                </a:solidFill>
              </a:rPr>
              <a:t>Strategy 2: Purification by imputing</a:t>
            </a:r>
          </a:p>
          <a:p>
            <a:endParaRPr lang="en-US" sz="2800" dirty="0">
              <a:solidFill>
                <a:schemeClr val="accent3">
                  <a:lumMod val="75000"/>
                </a:schemeClr>
              </a:solidFill>
            </a:endParaRPr>
          </a:p>
        </p:txBody>
      </p:sp>
    </p:spTree>
    <p:extLst>
      <p:ext uri="{BB962C8B-B14F-4D97-AF65-F5344CB8AC3E}">
        <p14:creationId xmlns:p14="http://schemas.microsoft.com/office/powerpoint/2010/main" val="726981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FFE90-2403-C34E-9F28-08D777E9E009}"/>
              </a:ext>
            </a:extLst>
          </p:cNvPr>
          <p:cNvSpPr>
            <a:spLocks noGrp="1"/>
          </p:cNvSpPr>
          <p:nvPr>
            <p:ph type="title"/>
          </p:nvPr>
        </p:nvSpPr>
        <p:spPr/>
        <p:txBody>
          <a:bodyPr/>
          <a:lstStyle/>
          <a:p>
            <a:r>
              <a:rPr lang="en-US" dirty="0"/>
              <a:t>Data Properties of smart environment</a:t>
            </a:r>
          </a:p>
        </p:txBody>
      </p:sp>
    </p:spTree>
    <p:extLst>
      <p:ext uri="{BB962C8B-B14F-4D97-AF65-F5344CB8AC3E}">
        <p14:creationId xmlns:p14="http://schemas.microsoft.com/office/powerpoint/2010/main" val="15140615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Main drawback of skipping method</a:t>
            </a:r>
          </a:p>
        </p:txBody>
      </p:sp>
      <p:grpSp>
        <p:nvGrpSpPr>
          <p:cNvPr id="4" name="Group 3">
            <a:extLst>
              <a:ext uri="{FF2B5EF4-FFF2-40B4-BE49-F238E27FC236}">
                <a16:creationId xmlns:a16="http://schemas.microsoft.com/office/drawing/2014/main" id="{00CC90EB-4207-9E4E-BFCF-FE5D62DB6A07}"/>
              </a:ext>
            </a:extLst>
          </p:cNvPr>
          <p:cNvGrpSpPr/>
          <p:nvPr/>
        </p:nvGrpSpPr>
        <p:grpSpPr>
          <a:xfrm>
            <a:off x="286552" y="2231136"/>
            <a:ext cx="7101800" cy="4377660"/>
            <a:chOff x="2022856" y="2454821"/>
            <a:chExt cx="7195286" cy="4187533"/>
          </a:xfrm>
        </p:grpSpPr>
        <p:pic>
          <p:nvPicPr>
            <p:cNvPr id="5" name="Picture 8">
              <a:extLst>
                <a:ext uri="{FF2B5EF4-FFF2-40B4-BE49-F238E27FC236}">
                  <a16:creationId xmlns:a16="http://schemas.microsoft.com/office/drawing/2014/main" id="{5DFEB4C5-F38A-FA4E-974F-65247BEF55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856" y="2454821"/>
              <a:ext cx="7195286" cy="4187533"/>
            </a:xfrm>
            <a:prstGeom prst="rect">
              <a:avLst/>
            </a:prstGeom>
          </p:spPr>
        </p:pic>
        <p:sp>
          <p:nvSpPr>
            <p:cNvPr id="6" name="Rectangle 5">
              <a:extLst>
                <a:ext uri="{FF2B5EF4-FFF2-40B4-BE49-F238E27FC236}">
                  <a16:creationId xmlns:a16="http://schemas.microsoft.com/office/drawing/2014/main" id="{DA091AD3-3163-1B4B-B7F9-58B870B1BCB7}"/>
                </a:ext>
              </a:extLst>
            </p:cNvPr>
            <p:cNvSpPr/>
            <p:nvPr/>
          </p:nvSpPr>
          <p:spPr>
            <a:xfrm>
              <a:off x="3917093" y="287925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954C35E-05B7-7348-AA18-2FE18606DC31}"/>
                </a:ext>
              </a:extLst>
            </p:cNvPr>
            <p:cNvSpPr/>
            <p:nvPr/>
          </p:nvSpPr>
          <p:spPr>
            <a:xfrm>
              <a:off x="5255741" y="4603657"/>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D79CD11-34AA-DC4D-A52C-96A2019690C0}"/>
                </a:ext>
              </a:extLst>
            </p:cNvPr>
            <p:cNvSpPr/>
            <p:nvPr/>
          </p:nvSpPr>
          <p:spPr>
            <a:xfrm>
              <a:off x="6965092" y="6362435"/>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FEF99C5C-2C87-9D47-8CA5-6A6AEB07230C}"/>
              </a:ext>
            </a:extLst>
          </p:cNvPr>
          <p:cNvSpPr txBox="1"/>
          <p:nvPr/>
        </p:nvSpPr>
        <p:spPr>
          <a:xfrm>
            <a:off x="7808976" y="3523429"/>
            <a:ext cx="3380221" cy="954107"/>
          </a:xfrm>
          <a:prstGeom prst="rect">
            <a:avLst/>
          </a:prstGeom>
          <a:solidFill>
            <a:srgbClr val="C00000"/>
          </a:solidFill>
        </p:spPr>
        <p:txBody>
          <a:bodyPr wrap="none" rtlCol="0">
            <a:spAutoFit/>
          </a:bodyPr>
          <a:lstStyle/>
          <a:p>
            <a:r>
              <a:rPr lang="en-US" sz="2800" dirty="0">
                <a:solidFill>
                  <a:schemeClr val="bg1"/>
                </a:solidFill>
              </a:rPr>
              <a:t>Data is precious. </a:t>
            </a:r>
          </a:p>
          <a:p>
            <a:r>
              <a:rPr lang="en-US" sz="2800" dirty="0">
                <a:solidFill>
                  <a:schemeClr val="bg1"/>
                </a:solidFill>
              </a:rPr>
              <a:t>Do not throw it away.</a:t>
            </a:r>
          </a:p>
        </p:txBody>
      </p:sp>
    </p:spTree>
    <p:extLst>
      <p:ext uri="{BB962C8B-B14F-4D97-AF65-F5344CB8AC3E}">
        <p14:creationId xmlns:p14="http://schemas.microsoft.com/office/powerpoint/2010/main" val="2785012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Can we keep all the data? </a:t>
            </a:r>
          </a:p>
        </p:txBody>
      </p:sp>
      <p:grpSp>
        <p:nvGrpSpPr>
          <p:cNvPr id="4" name="Group 3">
            <a:extLst>
              <a:ext uri="{FF2B5EF4-FFF2-40B4-BE49-F238E27FC236}">
                <a16:creationId xmlns:a16="http://schemas.microsoft.com/office/drawing/2014/main" id="{00CC90EB-4207-9E4E-BFCF-FE5D62DB6A07}"/>
              </a:ext>
            </a:extLst>
          </p:cNvPr>
          <p:cNvGrpSpPr/>
          <p:nvPr/>
        </p:nvGrpSpPr>
        <p:grpSpPr>
          <a:xfrm>
            <a:off x="286552" y="2231136"/>
            <a:ext cx="7101800" cy="4377660"/>
            <a:chOff x="2022856" y="2454821"/>
            <a:chExt cx="7195286" cy="4187533"/>
          </a:xfrm>
        </p:grpSpPr>
        <p:pic>
          <p:nvPicPr>
            <p:cNvPr id="5" name="Picture 8">
              <a:extLst>
                <a:ext uri="{FF2B5EF4-FFF2-40B4-BE49-F238E27FC236}">
                  <a16:creationId xmlns:a16="http://schemas.microsoft.com/office/drawing/2014/main" id="{5DFEB4C5-F38A-FA4E-974F-65247BEF55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856" y="2454821"/>
              <a:ext cx="7195286" cy="4187533"/>
            </a:xfrm>
            <a:prstGeom prst="rect">
              <a:avLst/>
            </a:prstGeom>
          </p:spPr>
        </p:pic>
        <p:sp>
          <p:nvSpPr>
            <p:cNvPr id="6" name="Rectangle 5">
              <a:extLst>
                <a:ext uri="{FF2B5EF4-FFF2-40B4-BE49-F238E27FC236}">
                  <a16:creationId xmlns:a16="http://schemas.microsoft.com/office/drawing/2014/main" id="{DA091AD3-3163-1B4B-B7F9-58B870B1BCB7}"/>
                </a:ext>
              </a:extLst>
            </p:cNvPr>
            <p:cNvSpPr/>
            <p:nvPr/>
          </p:nvSpPr>
          <p:spPr>
            <a:xfrm>
              <a:off x="3917093" y="287925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954C35E-05B7-7348-AA18-2FE18606DC31}"/>
                </a:ext>
              </a:extLst>
            </p:cNvPr>
            <p:cNvSpPr/>
            <p:nvPr/>
          </p:nvSpPr>
          <p:spPr>
            <a:xfrm>
              <a:off x="5255741" y="4603657"/>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D79CD11-34AA-DC4D-A52C-96A2019690C0}"/>
                </a:ext>
              </a:extLst>
            </p:cNvPr>
            <p:cNvSpPr/>
            <p:nvPr/>
          </p:nvSpPr>
          <p:spPr>
            <a:xfrm>
              <a:off x="6965092" y="6362435"/>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8B76EC3B-6294-5D42-9EC5-5BDF243C8CFF}"/>
              </a:ext>
            </a:extLst>
          </p:cNvPr>
          <p:cNvSpPr/>
          <p:nvPr/>
        </p:nvSpPr>
        <p:spPr>
          <a:xfrm>
            <a:off x="4523142" y="2073981"/>
            <a:ext cx="1895946" cy="4577466"/>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2EAEAB1C-BE67-5447-9C59-6F58EA8E5964}"/>
              </a:ext>
            </a:extLst>
          </p:cNvPr>
          <p:cNvSpPr txBox="1"/>
          <p:nvPr/>
        </p:nvSpPr>
        <p:spPr>
          <a:xfrm>
            <a:off x="7808977" y="3523429"/>
            <a:ext cx="3815966" cy="1384995"/>
          </a:xfrm>
          <a:prstGeom prst="rect">
            <a:avLst/>
          </a:prstGeom>
          <a:solidFill>
            <a:schemeClr val="bg1"/>
          </a:solidFill>
        </p:spPr>
        <p:txBody>
          <a:bodyPr wrap="square" rtlCol="0">
            <a:spAutoFit/>
          </a:bodyPr>
          <a:lstStyle/>
          <a:p>
            <a:r>
              <a:rPr lang="en-US" sz="2800" dirty="0"/>
              <a:t>Use other data point in the column to “guess” the “</a:t>
            </a:r>
            <a:r>
              <a:rPr lang="en-US" sz="2800" dirty="0">
                <a:solidFill>
                  <a:srgbClr val="C00000"/>
                </a:solidFill>
              </a:rPr>
              <a:t>missing part</a:t>
            </a:r>
            <a:r>
              <a:rPr lang="en-US" sz="2800" dirty="0"/>
              <a:t>”.</a:t>
            </a:r>
          </a:p>
        </p:txBody>
      </p:sp>
    </p:spTree>
    <p:extLst>
      <p:ext uri="{BB962C8B-B14F-4D97-AF65-F5344CB8AC3E}">
        <p14:creationId xmlns:p14="http://schemas.microsoft.com/office/powerpoint/2010/main" val="2659384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Idea: PURIFICATION BY IMPUTING</a:t>
            </a:r>
          </a:p>
        </p:txBody>
      </p:sp>
      <p:pic>
        <p:nvPicPr>
          <p:cNvPr id="9" name="Picture 8" descr="Diagram&#10;&#10;Description automatically generated">
            <a:extLst>
              <a:ext uri="{FF2B5EF4-FFF2-40B4-BE49-F238E27FC236}">
                <a16:creationId xmlns:a16="http://schemas.microsoft.com/office/drawing/2014/main" id="{64D87E79-0FDF-1148-8F8B-A7DC98D76846}"/>
              </a:ext>
            </a:extLst>
          </p:cNvPr>
          <p:cNvPicPr>
            <a:picLocks noChangeAspect="1"/>
          </p:cNvPicPr>
          <p:nvPr/>
        </p:nvPicPr>
        <p:blipFill rotWithShape="1">
          <a:blip r:embed="rId2"/>
          <a:srcRect b="28012"/>
          <a:stretch/>
        </p:blipFill>
        <p:spPr>
          <a:xfrm>
            <a:off x="2222500" y="2331012"/>
            <a:ext cx="7947133" cy="3258905"/>
          </a:xfrm>
          <a:prstGeom prst="rect">
            <a:avLst/>
          </a:prstGeom>
        </p:spPr>
      </p:pic>
      <p:pic>
        <p:nvPicPr>
          <p:cNvPr id="4" name="Picture 3" descr="Diagram&#10;&#10;Description automatically generated">
            <a:extLst>
              <a:ext uri="{FF2B5EF4-FFF2-40B4-BE49-F238E27FC236}">
                <a16:creationId xmlns:a16="http://schemas.microsoft.com/office/drawing/2014/main" id="{43F78590-8ECD-CD40-9B2D-292D880C4DD0}"/>
              </a:ext>
            </a:extLst>
          </p:cNvPr>
          <p:cNvPicPr>
            <a:picLocks noChangeAspect="1"/>
          </p:cNvPicPr>
          <p:nvPr/>
        </p:nvPicPr>
        <p:blipFill rotWithShape="1">
          <a:blip r:embed="rId2"/>
          <a:srcRect l="58691" t="49593" r="26112" b="28012"/>
          <a:stretch/>
        </p:blipFill>
        <p:spPr>
          <a:xfrm>
            <a:off x="2760453" y="4676218"/>
            <a:ext cx="1207698" cy="1013800"/>
          </a:xfrm>
          <a:prstGeom prst="rect">
            <a:avLst/>
          </a:prstGeom>
        </p:spPr>
      </p:pic>
      <p:sp>
        <p:nvSpPr>
          <p:cNvPr id="6" name="TextBox 5">
            <a:extLst>
              <a:ext uri="{FF2B5EF4-FFF2-40B4-BE49-F238E27FC236}">
                <a16:creationId xmlns:a16="http://schemas.microsoft.com/office/drawing/2014/main" id="{4C4D8DDA-0561-154E-8861-45158CA3272C}"/>
              </a:ext>
            </a:extLst>
          </p:cNvPr>
          <p:cNvSpPr txBox="1"/>
          <p:nvPr/>
        </p:nvSpPr>
        <p:spPr>
          <a:xfrm>
            <a:off x="2129590" y="5660061"/>
            <a:ext cx="3222357" cy="369332"/>
          </a:xfrm>
          <a:prstGeom prst="rect">
            <a:avLst/>
          </a:prstGeom>
          <a:noFill/>
        </p:spPr>
        <p:txBody>
          <a:bodyPr wrap="none" rtlCol="0">
            <a:spAutoFit/>
          </a:bodyPr>
          <a:lstStyle/>
          <a:p>
            <a:r>
              <a:rPr lang="en-US" dirty="0"/>
              <a:t>Original data with missing values</a:t>
            </a:r>
          </a:p>
        </p:txBody>
      </p:sp>
      <p:sp>
        <p:nvSpPr>
          <p:cNvPr id="7" name="TextBox 6">
            <a:extLst>
              <a:ext uri="{FF2B5EF4-FFF2-40B4-BE49-F238E27FC236}">
                <a16:creationId xmlns:a16="http://schemas.microsoft.com/office/drawing/2014/main" id="{206C7CBD-45B7-E546-9DA0-45D41C3CD4E0}"/>
              </a:ext>
            </a:extLst>
          </p:cNvPr>
          <p:cNvSpPr txBox="1"/>
          <p:nvPr/>
        </p:nvSpPr>
        <p:spPr>
          <a:xfrm>
            <a:off x="6577264" y="5631673"/>
            <a:ext cx="2804935" cy="369332"/>
          </a:xfrm>
          <a:prstGeom prst="rect">
            <a:avLst/>
          </a:prstGeom>
          <a:noFill/>
        </p:spPr>
        <p:txBody>
          <a:bodyPr wrap="none" rtlCol="0">
            <a:spAutoFit/>
          </a:bodyPr>
          <a:lstStyle/>
          <a:p>
            <a:r>
              <a:rPr lang="en-US" dirty="0"/>
              <a:t>Same number of data points</a:t>
            </a:r>
          </a:p>
        </p:txBody>
      </p:sp>
    </p:spTree>
    <p:extLst>
      <p:ext uri="{BB962C8B-B14F-4D97-AF65-F5344CB8AC3E}">
        <p14:creationId xmlns:p14="http://schemas.microsoft.com/office/powerpoint/2010/main" val="20233958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Idea: PURIFICATION BY IMPUTING</a:t>
            </a:r>
          </a:p>
        </p:txBody>
      </p:sp>
      <p:grpSp>
        <p:nvGrpSpPr>
          <p:cNvPr id="4" name="Group 3">
            <a:extLst>
              <a:ext uri="{FF2B5EF4-FFF2-40B4-BE49-F238E27FC236}">
                <a16:creationId xmlns:a16="http://schemas.microsoft.com/office/drawing/2014/main" id="{4BD6C424-3CD1-1B41-8C64-E5562CCD0005}"/>
              </a:ext>
            </a:extLst>
          </p:cNvPr>
          <p:cNvGrpSpPr/>
          <p:nvPr/>
        </p:nvGrpSpPr>
        <p:grpSpPr>
          <a:xfrm>
            <a:off x="581192" y="1993544"/>
            <a:ext cx="8236962" cy="4692178"/>
            <a:chOff x="2022856" y="2454821"/>
            <a:chExt cx="7195286" cy="4187533"/>
          </a:xfrm>
        </p:grpSpPr>
        <p:pic>
          <p:nvPicPr>
            <p:cNvPr id="5" name="Picture 8">
              <a:extLst>
                <a:ext uri="{FF2B5EF4-FFF2-40B4-BE49-F238E27FC236}">
                  <a16:creationId xmlns:a16="http://schemas.microsoft.com/office/drawing/2014/main" id="{6CE19413-F101-404F-95D4-EA896F5A9D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856" y="2454821"/>
              <a:ext cx="7195286" cy="4187533"/>
            </a:xfrm>
            <a:prstGeom prst="rect">
              <a:avLst/>
            </a:prstGeom>
          </p:spPr>
        </p:pic>
        <p:sp>
          <p:nvSpPr>
            <p:cNvPr id="6" name="Rectangle 5">
              <a:extLst>
                <a:ext uri="{FF2B5EF4-FFF2-40B4-BE49-F238E27FC236}">
                  <a16:creationId xmlns:a16="http://schemas.microsoft.com/office/drawing/2014/main" id="{29B49C56-0445-3A48-A69B-F8963E274133}"/>
                </a:ext>
              </a:extLst>
            </p:cNvPr>
            <p:cNvSpPr/>
            <p:nvPr/>
          </p:nvSpPr>
          <p:spPr>
            <a:xfrm>
              <a:off x="3732237" y="2879250"/>
              <a:ext cx="716194" cy="18546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false</a:t>
              </a:r>
            </a:p>
          </p:txBody>
        </p:sp>
        <p:sp>
          <p:nvSpPr>
            <p:cNvPr id="7" name="Rectangle 6">
              <a:extLst>
                <a:ext uri="{FF2B5EF4-FFF2-40B4-BE49-F238E27FC236}">
                  <a16:creationId xmlns:a16="http://schemas.microsoft.com/office/drawing/2014/main" id="{A7A73141-A2B0-4040-A112-02DF2723BD27}"/>
                </a:ext>
              </a:extLst>
            </p:cNvPr>
            <p:cNvSpPr/>
            <p:nvPr/>
          </p:nvSpPr>
          <p:spPr>
            <a:xfrm>
              <a:off x="5255741" y="4603657"/>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true</a:t>
              </a:r>
            </a:p>
          </p:txBody>
        </p:sp>
        <p:sp>
          <p:nvSpPr>
            <p:cNvPr id="8" name="Rectangle 7">
              <a:extLst>
                <a:ext uri="{FF2B5EF4-FFF2-40B4-BE49-F238E27FC236}">
                  <a16:creationId xmlns:a16="http://schemas.microsoft.com/office/drawing/2014/main" id="{F33BA503-F9EA-A04A-9422-D898E8018DE9}"/>
                </a:ext>
              </a:extLst>
            </p:cNvPr>
            <p:cNvSpPr/>
            <p:nvPr/>
          </p:nvSpPr>
          <p:spPr>
            <a:xfrm>
              <a:off x="6965092" y="6362435"/>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fair</a:t>
              </a:r>
            </a:p>
          </p:txBody>
        </p:sp>
      </p:grpSp>
      <p:sp>
        <p:nvSpPr>
          <p:cNvPr id="10" name="TextBox 9">
            <a:extLst>
              <a:ext uri="{FF2B5EF4-FFF2-40B4-BE49-F238E27FC236}">
                <a16:creationId xmlns:a16="http://schemas.microsoft.com/office/drawing/2014/main" id="{F3FCE5C9-B01F-1C42-B2F8-0CDD595737C9}"/>
              </a:ext>
            </a:extLst>
          </p:cNvPr>
          <p:cNvSpPr txBox="1"/>
          <p:nvPr/>
        </p:nvSpPr>
        <p:spPr>
          <a:xfrm>
            <a:off x="9170503" y="3523430"/>
            <a:ext cx="2849219" cy="1384995"/>
          </a:xfrm>
          <a:prstGeom prst="rect">
            <a:avLst/>
          </a:prstGeom>
          <a:solidFill>
            <a:schemeClr val="bg1"/>
          </a:solidFill>
        </p:spPr>
        <p:txBody>
          <a:bodyPr wrap="square" rtlCol="0">
            <a:spAutoFit/>
          </a:bodyPr>
          <a:lstStyle/>
          <a:p>
            <a:pPr algn="just"/>
            <a:r>
              <a:rPr lang="en-US" sz="2800" dirty="0"/>
              <a:t>Fill in each missing value with a calculated guess</a:t>
            </a:r>
          </a:p>
        </p:txBody>
      </p:sp>
    </p:spTree>
    <p:extLst>
      <p:ext uri="{BB962C8B-B14F-4D97-AF65-F5344CB8AC3E}">
        <p14:creationId xmlns:p14="http://schemas.microsoft.com/office/powerpoint/2010/main" val="2016283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Example: replace with the most common value</a:t>
            </a:r>
          </a:p>
        </p:txBody>
      </p:sp>
      <p:grpSp>
        <p:nvGrpSpPr>
          <p:cNvPr id="4" name="Group 3">
            <a:extLst>
              <a:ext uri="{FF2B5EF4-FFF2-40B4-BE49-F238E27FC236}">
                <a16:creationId xmlns:a16="http://schemas.microsoft.com/office/drawing/2014/main" id="{4BD6C424-3CD1-1B41-8C64-E5562CCD0005}"/>
              </a:ext>
            </a:extLst>
          </p:cNvPr>
          <p:cNvGrpSpPr/>
          <p:nvPr/>
        </p:nvGrpSpPr>
        <p:grpSpPr>
          <a:xfrm>
            <a:off x="581192" y="1993544"/>
            <a:ext cx="8236962" cy="4692178"/>
            <a:chOff x="2022856" y="2454821"/>
            <a:chExt cx="7195286" cy="4187533"/>
          </a:xfrm>
        </p:grpSpPr>
        <p:pic>
          <p:nvPicPr>
            <p:cNvPr id="5" name="Picture 8">
              <a:extLst>
                <a:ext uri="{FF2B5EF4-FFF2-40B4-BE49-F238E27FC236}">
                  <a16:creationId xmlns:a16="http://schemas.microsoft.com/office/drawing/2014/main" id="{6CE19413-F101-404F-95D4-EA896F5A9D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856" y="2454821"/>
              <a:ext cx="7195286" cy="4187533"/>
            </a:xfrm>
            <a:prstGeom prst="rect">
              <a:avLst/>
            </a:prstGeom>
          </p:spPr>
        </p:pic>
        <p:sp>
          <p:nvSpPr>
            <p:cNvPr id="6" name="Rectangle 5">
              <a:extLst>
                <a:ext uri="{FF2B5EF4-FFF2-40B4-BE49-F238E27FC236}">
                  <a16:creationId xmlns:a16="http://schemas.microsoft.com/office/drawing/2014/main" id="{29B49C56-0445-3A48-A69B-F8963E274133}"/>
                </a:ext>
              </a:extLst>
            </p:cNvPr>
            <p:cNvSpPr/>
            <p:nvPr/>
          </p:nvSpPr>
          <p:spPr>
            <a:xfrm>
              <a:off x="3732237" y="2879250"/>
              <a:ext cx="716194" cy="18546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false</a:t>
              </a:r>
            </a:p>
          </p:txBody>
        </p:sp>
        <p:sp>
          <p:nvSpPr>
            <p:cNvPr id="7" name="Rectangle 6">
              <a:extLst>
                <a:ext uri="{FF2B5EF4-FFF2-40B4-BE49-F238E27FC236}">
                  <a16:creationId xmlns:a16="http://schemas.microsoft.com/office/drawing/2014/main" id="{A7A73141-A2B0-4040-A112-02DF2723BD27}"/>
                </a:ext>
              </a:extLst>
            </p:cNvPr>
            <p:cNvSpPr/>
            <p:nvPr/>
          </p:nvSpPr>
          <p:spPr>
            <a:xfrm>
              <a:off x="5255741" y="4603657"/>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33BA503-F9EA-A04A-9422-D898E8018DE9}"/>
                </a:ext>
              </a:extLst>
            </p:cNvPr>
            <p:cNvSpPr/>
            <p:nvPr/>
          </p:nvSpPr>
          <p:spPr>
            <a:xfrm>
              <a:off x="6965092" y="6362435"/>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extBox 9">
            <a:extLst>
              <a:ext uri="{FF2B5EF4-FFF2-40B4-BE49-F238E27FC236}">
                <a16:creationId xmlns:a16="http://schemas.microsoft.com/office/drawing/2014/main" id="{F3FCE5C9-B01F-1C42-B2F8-0CDD595737C9}"/>
              </a:ext>
            </a:extLst>
          </p:cNvPr>
          <p:cNvSpPr txBox="1"/>
          <p:nvPr/>
        </p:nvSpPr>
        <p:spPr>
          <a:xfrm>
            <a:off x="9170503" y="3523430"/>
            <a:ext cx="2849219" cy="1384995"/>
          </a:xfrm>
          <a:prstGeom prst="rect">
            <a:avLst/>
          </a:prstGeom>
          <a:solidFill>
            <a:schemeClr val="bg1"/>
          </a:solidFill>
        </p:spPr>
        <p:txBody>
          <a:bodyPr wrap="square" rtlCol="0">
            <a:spAutoFit/>
          </a:bodyPr>
          <a:lstStyle/>
          <a:p>
            <a:pPr algn="just"/>
            <a:r>
              <a:rPr lang="en-US" sz="2800" dirty="0"/>
              <a:t>Fill in each missing value with a calculated guess</a:t>
            </a:r>
          </a:p>
        </p:txBody>
      </p:sp>
    </p:spTree>
    <p:extLst>
      <p:ext uri="{BB962C8B-B14F-4D97-AF65-F5344CB8AC3E}">
        <p14:creationId xmlns:p14="http://schemas.microsoft.com/office/powerpoint/2010/main" val="694754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Common (simple) rules for imputing</a:t>
            </a:r>
          </a:p>
        </p:txBody>
      </p:sp>
      <p:sp>
        <p:nvSpPr>
          <p:cNvPr id="10" name="TextBox 9">
            <a:extLst>
              <a:ext uri="{FF2B5EF4-FFF2-40B4-BE49-F238E27FC236}">
                <a16:creationId xmlns:a16="http://schemas.microsoft.com/office/drawing/2014/main" id="{F3FCE5C9-B01F-1C42-B2F8-0CDD595737C9}"/>
              </a:ext>
            </a:extLst>
          </p:cNvPr>
          <p:cNvSpPr txBox="1"/>
          <p:nvPr/>
        </p:nvSpPr>
        <p:spPr>
          <a:xfrm>
            <a:off x="897467" y="1993544"/>
            <a:ext cx="9373245" cy="2246769"/>
          </a:xfrm>
          <a:prstGeom prst="rect">
            <a:avLst/>
          </a:prstGeom>
          <a:solidFill>
            <a:schemeClr val="bg1"/>
          </a:solidFill>
        </p:spPr>
        <p:txBody>
          <a:bodyPr wrap="square" rtlCol="0">
            <a:spAutoFit/>
          </a:bodyPr>
          <a:lstStyle/>
          <a:p>
            <a:pPr algn="just"/>
            <a:r>
              <a:rPr lang="en-US" sz="2800" dirty="0"/>
              <a:t>Impute each feature with missing values:</a:t>
            </a:r>
          </a:p>
          <a:p>
            <a:pPr algn="just"/>
            <a:endParaRPr lang="en-US" sz="2800" dirty="0"/>
          </a:p>
          <a:p>
            <a:pPr marL="514350" indent="-514350" algn="just">
              <a:buAutoNum type="arabicPeriod"/>
            </a:pPr>
            <a:r>
              <a:rPr lang="en-US" sz="2800" dirty="0">
                <a:solidFill>
                  <a:srgbClr val="C00000"/>
                </a:solidFill>
              </a:rPr>
              <a:t>Categorical features</a:t>
            </a:r>
            <a:r>
              <a:rPr lang="en-US" sz="2800" dirty="0"/>
              <a:t>: Most popular value of non-missing</a:t>
            </a:r>
          </a:p>
          <a:p>
            <a:pPr marL="514350" indent="-514350" algn="just">
              <a:buAutoNum type="arabicPeriod"/>
            </a:pPr>
            <a:endParaRPr lang="en-US" sz="2800" dirty="0"/>
          </a:p>
          <a:p>
            <a:pPr marL="514350" indent="-514350" algn="just">
              <a:buAutoNum type="arabicPeriod"/>
            </a:pPr>
            <a:r>
              <a:rPr lang="en-US" sz="2800" dirty="0">
                <a:solidFill>
                  <a:srgbClr val="C00000"/>
                </a:solidFill>
              </a:rPr>
              <a:t>Numerical features</a:t>
            </a:r>
            <a:r>
              <a:rPr lang="en-US" sz="2800" dirty="0"/>
              <a:t>: Average or median value of non-missing</a:t>
            </a:r>
          </a:p>
        </p:txBody>
      </p:sp>
    </p:spTree>
    <p:extLst>
      <p:ext uri="{BB962C8B-B14F-4D97-AF65-F5344CB8AC3E}">
        <p14:creationId xmlns:p14="http://schemas.microsoft.com/office/powerpoint/2010/main" val="2789444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Missing value imputation: pros and cons</a:t>
            </a:r>
          </a:p>
        </p:txBody>
      </p:sp>
      <p:sp>
        <p:nvSpPr>
          <p:cNvPr id="10" name="TextBox 9">
            <a:extLst>
              <a:ext uri="{FF2B5EF4-FFF2-40B4-BE49-F238E27FC236}">
                <a16:creationId xmlns:a16="http://schemas.microsoft.com/office/drawing/2014/main" id="{F3FCE5C9-B01F-1C42-B2F8-0CDD595737C9}"/>
              </a:ext>
            </a:extLst>
          </p:cNvPr>
          <p:cNvSpPr txBox="1"/>
          <p:nvPr/>
        </p:nvSpPr>
        <p:spPr>
          <a:xfrm>
            <a:off x="897467" y="1993544"/>
            <a:ext cx="11029616" cy="4832092"/>
          </a:xfrm>
          <a:prstGeom prst="rect">
            <a:avLst/>
          </a:prstGeom>
          <a:solidFill>
            <a:schemeClr val="bg1"/>
          </a:solidFill>
        </p:spPr>
        <p:txBody>
          <a:bodyPr wrap="square" rtlCol="0">
            <a:spAutoFit/>
          </a:bodyPr>
          <a:lstStyle/>
          <a:p>
            <a:pPr algn="just"/>
            <a:r>
              <a:rPr lang="en-US" sz="2800" dirty="0">
                <a:solidFill>
                  <a:srgbClr val="C00000"/>
                </a:solidFill>
              </a:rPr>
              <a:t>Pros </a:t>
            </a:r>
          </a:p>
          <a:p>
            <a:pPr algn="just"/>
            <a:r>
              <a:rPr lang="en-US" sz="2800" dirty="0"/>
              <a:t>• Easy to understand and implement </a:t>
            </a:r>
          </a:p>
          <a:p>
            <a:pPr algn="just"/>
            <a:r>
              <a:rPr lang="en-US" sz="2800" dirty="0"/>
              <a:t>• works for all machine learning models </a:t>
            </a:r>
          </a:p>
          <a:p>
            <a:pPr algn="just"/>
            <a:r>
              <a:rPr lang="en-US" sz="2800" dirty="0"/>
              <a:t>	(logistic regression, decision trees, …) </a:t>
            </a:r>
          </a:p>
          <a:p>
            <a:pPr algn="just"/>
            <a:r>
              <a:rPr lang="en-US" sz="2800" dirty="0"/>
              <a:t>• works for missing values in the prediction part</a:t>
            </a:r>
          </a:p>
          <a:p>
            <a:pPr algn="just"/>
            <a:r>
              <a:rPr lang="en-US" sz="2800" dirty="0"/>
              <a:t>	use the same imputation rules</a:t>
            </a:r>
          </a:p>
          <a:p>
            <a:pPr algn="just"/>
            <a:endParaRPr lang="en-US" sz="2800" dirty="0"/>
          </a:p>
          <a:p>
            <a:pPr algn="just"/>
            <a:r>
              <a:rPr lang="en-US" sz="2800" dirty="0">
                <a:solidFill>
                  <a:srgbClr val="C00000"/>
                </a:solidFill>
              </a:rPr>
              <a:t>Cons </a:t>
            </a:r>
          </a:p>
          <a:p>
            <a:pPr algn="just"/>
            <a:r>
              <a:rPr lang="en-US" sz="2800" dirty="0"/>
              <a:t>• May have systematic errors</a:t>
            </a:r>
          </a:p>
          <a:p>
            <a:pPr algn="just"/>
            <a:r>
              <a:rPr lang="en-US" sz="2800" dirty="0">
                <a:solidFill>
                  <a:srgbClr val="C00000"/>
                </a:solidFill>
              </a:rPr>
              <a:t> Example: </a:t>
            </a:r>
            <a:r>
              <a:rPr lang="en-US" sz="2800" dirty="0"/>
              <a:t>a feature is missing in the entire dataset in one place but is not missing in another dataset. </a:t>
            </a:r>
          </a:p>
        </p:txBody>
      </p:sp>
    </p:spTree>
    <p:extLst>
      <p:ext uri="{BB962C8B-B14F-4D97-AF65-F5344CB8AC3E}">
        <p14:creationId xmlns:p14="http://schemas.microsoft.com/office/powerpoint/2010/main" val="2888922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normAutofit/>
          </a:bodyPr>
          <a:lstStyle/>
          <a:p>
            <a:r>
              <a:rPr lang="en-US" sz="3200" dirty="0"/>
              <a:t>Missing value Code</a:t>
            </a:r>
          </a:p>
        </p:txBody>
      </p:sp>
      <p:sp>
        <p:nvSpPr>
          <p:cNvPr id="10" name="TextBox 9">
            <a:extLst>
              <a:ext uri="{FF2B5EF4-FFF2-40B4-BE49-F238E27FC236}">
                <a16:creationId xmlns:a16="http://schemas.microsoft.com/office/drawing/2014/main" id="{F3FCE5C9-B01F-1C42-B2F8-0CDD595737C9}"/>
              </a:ext>
            </a:extLst>
          </p:cNvPr>
          <p:cNvSpPr txBox="1"/>
          <p:nvPr/>
        </p:nvSpPr>
        <p:spPr>
          <a:xfrm>
            <a:off x="897467" y="1993544"/>
            <a:ext cx="11029616" cy="1815882"/>
          </a:xfrm>
          <a:prstGeom prst="rect">
            <a:avLst/>
          </a:prstGeom>
          <a:solidFill>
            <a:schemeClr val="bg1"/>
          </a:solidFill>
        </p:spPr>
        <p:txBody>
          <a:bodyPr wrap="square" rtlCol="0">
            <a:spAutoFit/>
          </a:bodyPr>
          <a:lstStyle/>
          <a:p>
            <a:pPr algn="just"/>
            <a:r>
              <a:rPr lang="en-US" sz="2800" dirty="0">
                <a:solidFill>
                  <a:srgbClr val="00B0F0"/>
                </a:solidFill>
              </a:rPr>
              <a:t>Let us do coding together! </a:t>
            </a:r>
          </a:p>
          <a:p>
            <a:pPr algn="just"/>
            <a:endParaRPr lang="en-US" sz="2800" dirty="0">
              <a:solidFill>
                <a:srgbClr val="00B0F0"/>
              </a:solidFill>
            </a:endParaRPr>
          </a:p>
          <a:p>
            <a:pPr algn="just"/>
            <a:r>
              <a:rPr lang="en-US" sz="2800" dirty="0">
                <a:solidFill>
                  <a:srgbClr val="00B0F0"/>
                </a:solidFill>
              </a:rPr>
              <a:t>Link1: </a:t>
            </a:r>
            <a:r>
              <a:rPr lang="en-US" sz="1500" dirty="0">
                <a:solidFill>
                  <a:srgbClr val="00B0F0"/>
                </a:solidFill>
                <a:hlinkClick r:id="rId2"/>
              </a:rPr>
              <a:t>https://beiyulincs.github.io/teach/spring_21/behavior_modeling/project/a_sample.ipynb</a:t>
            </a:r>
            <a:endParaRPr lang="en-US" sz="1500" dirty="0">
              <a:solidFill>
                <a:srgbClr val="00B0F0"/>
              </a:solidFill>
            </a:endParaRPr>
          </a:p>
          <a:p>
            <a:pPr algn="just"/>
            <a:endParaRPr lang="en-US" sz="2800" dirty="0">
              <a:solidFill>
                <a:srgbClr val="00B0F0"/>
              </a:solidFill>
            </a:endParaRPr>
          </a:p>
        </p:txBody>
      </p:sp>
    </p:spTree>
    <p:extLst>
      <p:ext uri="{BB962C8B-B14F-4D97-AF65-F5344CB8AC3E}">
        <p14:creationId xmlns:p14="http://schemas.microsoft.com/office/powerpoint/2010/main" val="3623914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1988B-A443-4B43-BD0C-1B156E3C5C6A}"/>
              </a:ext>
            </a:extLst>
          </p:cNvPr>
          <p:cNvSpPr>
            <a:spLocks noGrp="1"/>
          </p:cNvSpPr>
          <p:nvPr>
            <p:ph type="title"/>
          </p:nvPr>
        </p:nvSpPr>
        <p:spPr/>
        <p:txBody>
          <a:bodyPr/>
          <a:lstStyle/>
          <a:p>
            <a:r>
              <a:rPr lang="en-US" dirty="0"/>
              <a:t>STATE OF ART ALGORITHMS FOR SMART ENVIRONMENT</a:t>
            </a:r>
          </a:p>
        </p:txBody>
      </p:sp>
      <p:sp>
        <p:nvSpPr>
          <p:cNvPr id="3" name="Content Placeholder 2">
            <a:extLst>
              <a:ext uri="{FF2B5EF4-FFF2-40B4-BE49-F238E27FC236}">
                <a16:creationId xmlns:a16="http://schemas.microsoft.com/office/drawing/2014/main" id="{96A40AA0-4BB0-BB43-816B-6C4E2C9DEE87}"/>
              </a:ext>
            </a:extLst>
          </p:cNvPr>
          <p:cNvSpPr>
            <a:spLocks noGrp="1"/>
          </p:cNvSpPr>
          <p:nvPr>
            <p:ph idx="1"/>
          </p:nvPr>
        </p:nvSpPr>
        <p:spPr>
          <a:xfrm>
            <a:off x="345688" y="1856582"/>
            <a:ext cx="12188283" cy="4789545"/>
          </a:xfrm>
        </p:spPr>
        <p:txBody>
          <a:bodyPr>
            <a:normAutofit/>
          </a:bodyPr>
          <a:lstStyle/>
          <a:p>
            <a:r>
              <a:rPr lang="en-US" sz="2500" dirty="0"/>
              <a:t>Paper1: </a:t>
            </a:r>
          </a:p>
          <a:p>
            <a:pPr lvl="1"/>
            <a:r>
              <a:rPr lang="en-US" sz="2200" dirty="0"/>
              <a:t>Pavement performance monitoring and anomaly recognition based on crowdsourcing spatiotemporal data</a:t>
            </a:r>
          </a:p>
          <a:p>
            <a:pPr lvl="1"/>
            <a:endParaRPr lang="en-US" sz="500" dirty="0"/>
          </a:p>
          <a:p>
            <a:r>
              <a:rPr lang="en-US" sz="2400" dirty="0"/>
              <a:t>Paper II:</a:t>
            </a:r>
          </a:p>
          <a:p>
            <a:pPr lvl="1"/>
            <a:r>
              <a:rPr lang="en-US" sz="2200" dirty="0"/>
              <a:t>Visual Assistant for Crowdsourced Anomaly Event Recognition in Smart City</a:t>
            </a:r>
          </a:p>
          <a:p>
            <a:pPr lvl="1"/>
            <a:endParaRPr lang="en-US" sz="500" dirty="0"/>
          </a:p>
          <a:p>
            <a:pPr lvl="1"/>
            <a:endParaRPr lang="en-US" sz="500" dirty="0"/>
          </a:p>
          <a:p>
            <a:r>
              <a:rPr lang="en-US" sz="2400" dirty="0"/>
              <a:t>Paper III: </a:t>
            </a:r>
          </a:p>
          <a:p>
            <a:pPr lvl="1"/>
            <a:r>
              <a:rPr lang="en-US" sz="2200" dirty="0"/>
              <a:t>Algorithms for cyber security in smart environment </a:t>
            </a:r>
          </a:p>
        </p:txBody>
      </p:sp>
    </p:spTree>
    <p:extLst>
      <p:ext uri="{BB962C8B-B14F-4D97-AF65-F5344CB8AC3E}">
        <p14:creationId xmlns:p14="http://schemas.microsoft.com/office/powerpoint/2010/main" val="11358677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B246F-261F-F644-99DF-282DE5A461B5}"/>
              </a:ext>
            </a:extLst>
          </p:cNvPr>
          <p:cNvSpPr>
            <a:spLocks noGrp="1"/>
          </p:cNvSpPr>
          <p:nvPr>
            <p:ph type="title"/>
          </p:nvPr>
        </p:nvSpPr>
        <p:spPr/>
        <p:txBody>
          <a:bodyPr/>
          <a:lstStyle/>
          <a:p>
            <a:r>
              <a:rPr lang="en-US" dirty="0"/>
              <a:t>Predicting number of Bike-share Users</a:t>
            </a:r>
          </a:p>
        </p:txBody>
      </p:sp>
      <p:sp>
        <p:nvSpPr>
          <p:cNvPr id="3" name="Content Placeholder 2">
            <a:extLst>
              <a:ext uri="{FF2B5EF4-FFF2-40B4-BE49-F238E27FC236}">
                <a16:creationId xmlns:a16="http://schemas.microsoft.com/office/drawing/2014/main" id="{80484A9F-68BB-4649-8CF2-71EB8E9AE715}"/>
              </a:ext>
            </a:extLst>
          </p:cNvPr>
          <p:cNvSpPr>
            <a:spLocks noGrp="1"/>
          </p:cNvSpPr>
          <p:nvPr>
            <p:ph idx="1"/>
          </p:nvPr>
        </p:nvSpPr>
        <p:spPr>
          <a:xfrm>
            <a:off x="847494" y="1715956"/>
            <a:ext cx="10763314" cy="4828478"/>
          </a:xfrm>
        </p:spPr>
        <p:txBody>
          <a:bodyPr/>
          <a:lstStyle/>
          <a:p>
            <a:r>
              <a:rPr lang="en-US" sz="2500" dirty="0"/>
              <a:t>Goal: use ML/AI to predict the number of ride-sharing bikes that will be used in any given one hour</a:t>
            </a:r>
          </a:p>
          <a:p>
            <a:r>
              <a:rPr lang="en-US" sz="2500" dirty="0"/>
              <a:t>Steps: </a:t>
            </a:r>
          </a:p>
          <a:p>
            <a:pPr lvl="1"/>
            <a:r>
              <a:rPr lang="en-US" sz="2200" dirty="0"/>
              <a:t>Data Collection/Curation</a:t>
            </a:r>
          </a:p>
          <a:p>
            <a:pPr lvl="1"/>
            <a:r>
              <a:rPr lang="en-US" sz="2200" dirty="0"/>
              <a:t>Data Management/Representation</a:t>
            </a:r>
          </a:p>
          <a:p>
            <a:pPr lvl="1"/>
            <a:r>
              <a:rPr lang="en-US" sz="2200" dirty="0"/>
              <a:t>Exploratory Data Analysis</a:t>
            </a:r>
          </a:p>
          <a:p>
            <a:pPr lvl="1"/>
            <a:r>
              <a:rPr lang="en-US" sz="2200" dirty="0"/>
              <a:t>Hypothesis Testing and Machine Learning</a:t>
            </a:r>
          </a:p>
          <a:p>
            <a:pPr lvl="1"/>
            <a:r>
              <a:rPr lang="en-US" sz="2200" dirty="0"/>
              <a:t>Communication of insights</a:t>
            </a:r>
          </a:p>
          <a:p>
            <a:pPr lvl="1"/>
            <a:endParaRPr lang="en-US" dirty="0"/>
          </a:p>
        </p:txBody>
      </p:sp>
    </p:spTree>
    <p:extLst>
      <p:ext uri="{BB962C8B-B14F-4D97-AF65-F5344CB8AC3E}">
        <p14:creationId xmlns:p14="http://schemas.microsoft.com/office/powerpoint/2010/main" val="3051367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lide Number"/>
          <p:cNvSpPr txBox="1">
            <a:spLocks noGrp="1"/>
          </p:cNvSpPr>
          <p:nvPr>
            <p:ph type="sldNum" sz="quarter" idx="2"/>
          </p:nvPr>
        </p:nvSpPr>
        <p:spPr>
          <a:xfrm>
            <a:off x="6013716" y="6536531"/>
            <a:ext cx="159806" cy="2280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a:t>
            </a:fld>
            <a:endParaRPr dirty="0"/>
          </a:p>
        </p:txBody>
      </p:sp>
      <p:sp>
        <p:nvSpPr>
          <p:cNvPr id="179" name="Sensor Data"/>
          <p:cNvSpPr txBox="1"/>
          <p:nvPr/>
        </p:nvSpPr>
        <p:spPr>
          <a:xfrm>
            <a:off x="584028" y="548252"/>
            <a:ext cx="7728169" cy="5221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b">
            <a:normAutofit lnSpcReduction="10000"/>
          </a:bodyPr>
          <a:lstStyle>
            <a:lvl1pPr algn="l" defTabSz="525779">
              <a:defRPr sz="4230">
                <a:solidFill>
                  <a:srgbClr val="7A0816"/>
                </a:solidFill>
              </a:defRPr>
            </a:lvl1pPr>
          </a:lstStyle>
          <a:p>
            <a:r>
              <a:rPr sz="2974" dirty="0">
                <a:solidFill>
                  <a:srgbClr val="0070C0"/>
                </a:solidFill>
              </a:rPr>
              <a:t>Sensor Data</a:t>
            </a:r>
          </a:p>
        </p:txBody>
      </p:sp>
      <p:graphicFrame>
        <p:nvGraphicFramePr>
          <p:cNvPr id="180" name="Table"/>
          <p:cNvGraphicFramePr/>
          <p:nvPr>
            <p:extLst>
              <p:ext uri="{D42A27DB-BD31-4B8C-83A1-F6EECF244321}">
                <p14:modId xmlns:p14="http://schemas.microsoft.com/office/powerpoint/2010/main" val="943173993"/>
              </p:ext>
            </p:extLst>
          </p:nvPr>
        </p:nvGraphicFramePr>
        <p:xfrm>
          <a:off x="6127757" y="1948654"/>
          <a:ext cx="6000272" cy="3823750"/>
        </p:xfrm>
        <a:graphic>
          <a:graphicData uri="http://schemas.openxmlformats.org/drawingml/2006/table">
            <a:tbl>
              <a:tblPr/>
              <a:tblGrid>
                <a:gridCol w="1299028">
                  <a:extLst>
                    <a:ext uri="{9D8B030D-6E8A-4147-A177-3AD203B41FA5}">
                      <a16:colId xmlns:a16="http://schemas.microsoft.com/office/drawing/2014/main" val="20000"/>
                    </a:ext>
                  </a:extLst>
                </a:gridCol>
                <a:gridCol w="1030974">
                  <a:extLst>
                    <a:ext uri="{9D8B030D-6E8A-4147-A177-3AD203B41FA5}">
                      <a16:colId xmlns:a16="http://schemas.microsoft.com/office/drawing/2014/main" val="20001"/>
                    </a:ext>
                  </a:extLst>
                </a:gridCol>
                <a:gridCol w="1134072">
                  <a:extLst>
                    <a:ext uri="{9D8B030D-6E8A-4147-A177-3AD203B41FA5}">
                      <a16:colId xmlns:a16="http://schemas.microsoft.com/office/drawing/2014/main" val="20002"/>
                    </a:ext>
                  </a:extLst>
                </a:gridCol>
                <a:gridCol w="618584">
                  <a:extLst>
                    <a:ext uri="{9D8B030D-6E8A-4147-A177-3AD203B41FA5}">
                      <a16:colId xmlns:a16="http://schemas.microsoft.com/office/drawing/2014/main" val="20003"/>
                    </a:ext>
                  </a:extLst>
                </a:gridCol>
                <a:gridCol w="1917614">
                  <a:extLst>
                    <a:ext uri="{9D8B030D-6E8A-4147-A177-3AD203B41FA5}">
                      <a16:colId xmlns:a16="http://schemas.microsoft.com/office/drawing/2014/main" val="20004"/>
                    </a:ext>
                  </a:extLst>
                </a:gridCol>
              </a:tblGrid>
              <a:tr h="351755">
                <a:tc>
                  <a:txBody>
                    <a:bodyPr/>
                    <a:lstStyle/>
                    <a:p>
                      <a:pPr algn="l" defTabSz="457200">
                        <a:defRPr sz="1800"/>
                      </a:pPr>
                      <a:r>
                        <a:rPr sz="1300" dirty="0">
                          <a:latin typeface="Helvetica"/>
                          <a:ea typeface="Helvetica"/>
                          <a:cs typeface="Helvetica"/>
                          <a:sym typeface="Helvetica"/>
                        </a:rPr>
                        <a:t>2011-06-13</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21:48:43</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Bathroom</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ON</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Personal_Hygiene</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0"/>
                  </a:ext>
                </a:extLst>
              </a:tr>
              <a:tr h="351755">
                <a:tc>
                  <a:txBody>
                    <a:bodyPr/>
                    <a:lstStyle/>
                    <a:p>
                      <a:pPr algn="l" defTabSz="457200">
                        <a:defRPr sz="1800"/>
                      </a:pPr>
                      <a:r>
                        <a:rPr sz="1300" dirty="0">
                          <a:latin typeface="Helvetica"/>
                          <a:ea typeface="Helvetica"/>
                          <a:cs typeface="Helvetica"/>
                          <a:sym typeface="Helvetica"/>
                        </a:rPr>
                        <a:t>2011-06-13</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21:48:44</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Bathroom</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OFF</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Personal_Hygiene</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1"/>
                  </a:ext>
                </a:extLst>
              </a:tr>
              <a:tr h="351755">
                <a:tc>
                  <a:txBody>
                    <a:bodyPr/>
                    <a:lstStyle/>
                    <a:p>
                      <a:pPr algn="l" defTabSz="457200">
                        <a:defRPr sz="1800"/>
                      </a:pPr>
                      <a:r>
                        <a:rPr sz="1300" dirty="0">
                          <a:latin typeface="Helvetica"/>
                          <a:ea typeface="Helvetica"/>
                          <a:cs typeface="Helvetica"/>
                          <a:sym typeface="Helvetica"/>
                        </a:rPr>
                        <a:t>2011-06-13</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22:47:02</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Bedroom</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ON</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Personal_Hygiene</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2"/>
                  </a:ext>
                </a:extLst>
              </a:tr>
              <a:tr h="351755">
                <a:tc>
                  <a:txBody>
                    <a:bodyPr/>
                    <a:lstStyle/>
                    <a:p>
                      <a:pPr algn="l" defTabSz="457200">
                        <a:defRPr sz="1800"/>
                      </a:pPr>
                      <a:r>
                        <a:rPr sz="1300" dirty="0">
                          <a:latin typeface="Helvetica"/>
                          <a:ea typeface="Helvetica"/>
                          <a:cs typeface="Helvetica"/>
                          <a:sym typeface="Helvetica"/>
                        </a:rPr>
                        <a:t>2011-06-13</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22:47:04</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Bedroom</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OFF</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Sleep</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3"/>
                  </a:ext>
                </a:extLst>
              </a:tr>
              <a:tr h="351755">
                <a:tc>
                  <a:txBody>
                    <a:bodyPr/>
                    <a:lstStyle/>
                    <a:p>
                      <a:pPr algn="l" defTabSz="457200">
                        <a:defRPr sz="1800"/>
                      </a:pPr>
                      <a:r>
                        <a:rPr sz="1300" dirty="0">
                          <a:latin typeface="Helvetica"/>
                          <a:ea typeface="Helvetica"/>
                          <a:cs typeface="Helvetica"/>
                          <a:sym typeface="Helvetica"/>
                        </a:rPr>
                        <a:t>2011-06-13</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22:47:06</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Bedroom</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ON</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Sleep</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4"/>
                  </a:ext>
                </a:extLst>
              </a:tr>
              <a:tr h="657955">
                <a:tc>
                  <a:txBody>
                    <a:bodyPr/>
                    <a:lstStyle/>
                    <a:p>
                      <a:pPr algn="l" defTabSz="457200">
                        <a:defRPr sz="1800"/>
                      </a:pPr>
                      <a:r>
                        <a:rPr sz="1300" dirty="0">
                          <a:latin typeface="Helvetica"/>
                          <a:ea typeface="Helvetica"/>
                          <a:cs typeface="Helvetica"/>
                          <a:sym typeface="Helvetica"/>
                        </a:rPr>
                        <a:t>………………</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latin typeface="Helvetica"/>
                          <a:ea typeface="Helvetica"/>
                          <a:cs typeface="Helvetica"/>
                          <a:sym typeface="Helvetica"/>
                        </a:defRPr>
                      </a:pPr>
                      <a:endParaRPr sz="1300" dirty="0"/>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latin typeface="Helvetica"/>
                          <a:ea typeface="Helvetica"/>
                          <a:cs typeface="Helvetica"/>
                          <a:sym typeface="Helvetica"/>
                        </a:defRPr>
                      </a:pPr>
                      <a:endParaRPr sz="1300" dirty="0"/>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latin typeface="Helvetica"/>
                          <a:ea typeface="Helvetica"/>
                          <a:cs typeface="Helvetica"/>
                          <a:sym typeface="Helvetica"/>
                        </a:defRPr>
                      </a:pPr>
                      <a:endParaRPr sz="1300" dirty="0"/>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latin typeface="Helvetica"/>
                          <a:ea typeface="Helvetica"/>
                          <a:cs typeface="Helvetica"/>
                          <a:sym typeface="Helvetica"/>
                        </a:defRPr>
                      </a:pPr>
                      <a:endParaRPr sz="1300" dirty="0"/>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5"/>
                  </a:ext>
                </a:extLst>
              </a:tr>
              <a:tr h="351755">
                <a:tc>
                  <a:txBody>
                    <a:bodyPr/>
                    <a:lstStyle/>
                    <a:p>
                      <a:pPr algn="l" defTabSz="457200">
                        <a:defRPr sz="1800"/>
                      </a:pPr>
                      <a:r>
                        <a:rPr sz="1300" dirty="0">
                          <a:latin typeface="Helvetica"/>
                          <a:ea typeface="Helvetica"/>
                          <a:cs typeface="Helvetica"/>
                          <a:sym typeface="Helvetica"/>
                        </a:rPr>
                        <a:t>2011-06-14</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10:11:24</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Kitchen</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ON</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Wash_Dishes</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6"/>
                  </a:ext>
                </a:extLst>
              </a:tr>
              <a:tr h="351755">
                <a:tc>
                  <a:txBody>
                    <a:bodyPr/>
                    <a:lstStyle/>
                    <a:p>
                      <a:pPr algn="l" defTabSz="457200">
                        <a:defRPr sz="1800"/>
                      </a:pPr>
                      <a:r>
                        <a:rPr sz="1300" dirty="0">
                          <a:latin typeface="Helvetica"/>
                          <a:ea typeface="Helvetica"/>
                          <a:cs typeface="Helvetica"/>
                          <a:sym typeface="Helvetica"/>
                        </a:rPr>
                        <a:t>2011-06-14</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10:11:25</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Kitchen</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OFF</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Wash_Dishes</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7"/>
                  </a:ext>
                </a:extLst>
              </a:tr>
              <a:tr h="351755">
                <a:tc>
                  <a:txBody>
                    <a:bodyPr/>
                    <a:lstStyle/>
                    <a:p>
                      <a:pPr algn="l" defTabSz="457200">
                        <a:defRPr sz="1800"/>
                      </a:pPr>
                      <a:r>
                        <a:rPr sz="1300" dirty="0">
                          <a:latin typeface="Helvetica"/>
                          <a:ea typeface="Helvetica"/>
                          <a:cs typeface="Helvetica"/>
                          <a:sym typeface="Helvetica"/>
                        </a:rPr>
                        <a:t>2011-06-14</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10:11:40</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Kitchen</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ON</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Cook</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8"/>
                  </a:ext>
                </a:extLst>
              </a:tr>
              <a:tr h="351755">
                <a:tc>
                  <a:txBody>
                    <a:bodyPr/>
                    <a:lstStyle/>
                    <a:p>
                      <a:pPr algn="l" defTabSz="457200">
                        <a:defRPr sz="1800"/>
                      </a:pPr>
                      <a:r>
                        <a:rPr sz="1300" dirty="0">
                          <a:latin typeface="Helvetica"/>
                          <a:ea typeface="Helvetica"/>
                          <a:cs typeface="Helvetica"/>
                          <a:sym typeface="Helvetica"/>
                        </a:rPr>
                        <a:t>2011-06-14</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10:11:41</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Kitchen</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OFF</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tc>
                  <a:txBody>
                    <a:bodyPr/>
                    <a:lstStyle/>
                    <a:p>
                      <a:pPr algn="l" defTabSz="457200">
                        <a:defRPr sz="1800"/>
                      </a:pPr>
                      <a:r>
                        <a:rPr sz="1300" dirty="0">
                          <a:latin typeface="Helvetica"/>
                          <a:ea typeface="Helvetica"/>
                          <a:cs typeface="Helvetica"/>
                          <a:sym typeface="Helvetica"/>
                        </a:rPr>
                        <a:t>Wash_Dishes</a:t>
                      </a:r>
                    </a:p>
                  </a:txBody>
                  <a:tcPr marL="44648" marR="44648" marT="0" marB="0" anchor="b" horzOverflow="overflow">
                    <a:lnL w="12700">
                      <a:solidFill>
                        <a:srgbClr val="FFFFFF"/>
                      </a:solidFill>
                      <a:miter lim="400000"/>
                    </a:lnL>
                    <a:lnR w="12700">
                      <a:solidFill>
                        <a:srgbClr val="FFFFFF"/>
                      </a:solidFill>
                      <a:miter lim="400000"/>
                    </a:lnR>
                    <a:lnT w="12700">
                      <a:solidFill>
                        <a:srgbClr val="FFFFFF"/>
                      </a:solidFill>
                      <a:miter lim="400000"/>
                    </a:lnT>
                    <a:lnB w="12700">
                      <a:solidFill>
                        <a:srgbClr val="FFFFFF"/>
                      </a:solidFill>
                      <a:miter lim="400000"/>
                    </a:lnB>
                  </a:tcPr>
                </a:tc>
                <a:extLst>
                  <a:ext uri="{0D108BD9-81ED-4DB2-BD59-A6C34878D82A}">
                    <a16:rowId xmlns:a16="http://schemas.microsoft.com/office/drawing/2014/main" val="10009"/>
                  </a:ext>
                </a:extLst>
              </a:tr>
            </a:tbl>
          </a:graphicData>
        </a:graphic>
      </p:graphicFrame>
      <p:sp>
        <p:nvSpPr>
          <p:cNvPr id="181" name="Sensor types:  infrared motion(narrow/wide-area), ambient light, magnetic, and temperature sensors."/>
          <p:cNvSpPr txBox="1"/>
          <p:nvPr/>
        </p:nvSpPr>
        <p:spPr>
          <a:xfrm>
            <a:off x="584028" y="1078127"/>
            <a:ext cx="10072414" cy="3491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nchor="ctr">
            <a:spAutoFit/>
          </a:bodyPr>
          <a:lstStyle>
            <a:lvl1pPr algn="l"/>
          </a:lstStyle>
          <a:p>
            <a:r>
              <a:rPr dirty="0"/>
              <a:t>Sensor types:  infrared motion(narrow/wide-area), ambient light, magnetic, and temperature sensors.</a:t>
            </a:r>
          </a:p>
        </p:txBody>
      </p:sp>
      <p:pic>
        <p:nvPicPr>
          <p:cNvPr id="182" name="Group" descr="Group"/>
          <p:cNvPicPr>
            <a:picLocks noChangeAspect="1"/>
          </p:cNvPicPr>
          <p:nvPr/>
        </p:nvPicPr>
        <p:blipFill>
          <a:blip r:embed="rId3"/>
          <a:srcRect l="20059"/>
          <a:stretch>
            <a:fillRect/>
          </a:stretch>
        </p:blipFill>
        <p:spPr>
          <a:xfrm>
            <a:off x="497712" y="1627758"/>
            <a:ext cx="5324353" cy="4964660"/>
          </a:xfrm>
          <a:prstGeom prst="rect">
            <a:avLst/>
          </a:prstGeom>
          <a:ln w="12700" cap="flat">
            <a:noFill/>
            <a:miter lim="400000"/>
          </a:ln>
          <a:effectLst/>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BB64E-3926-0A45-81A6-65E27B4F87CB}"/>
              </a:ext>
            </a:extLst>
          </p:cNvPr>
          <p:cNvSpPr>
            <a:spLocks noGrp="1"/>
          </p:cNvSpPr>
          <p:nvPr>
            <p:ph type="title"/>
          </p:nvPr>
        </p:nvSpPr>
        <p:spPr/>
        <p:txBody>
          <a:bodyPr/>
          <a:lstStyle/>
          <a:p>
            <a:r>
              <a:rPr lang="en-US" dirty="0"/>
              <a:t>Data Collection/Curation</a:t>
            </a:r>
          </a:p>
        </p:txBody>
      </p:sp>
      <p:sp>
        <p:nvSpPr>
          <p:cNvPr id="3" name="Content Placeholder 2">
            <a:extLst>
              <a:ext uri="{FF2B5EF4-FFF2-40B4-BE49-F238E27FC236}">
                <a16:creationId xmlns:a16="http://schemas.microsoft.com/office/drawing/2014/main" id="{8C054ECE-55FF-A742-A6C6-6B8FC6FB96B6}"/>
              </a:ext>
            </a:extLst>
          </p:cNvPr>
          <p:cNvSpPr>
            <a:spLocks noGrp="1"/>
          </p:cNvSpPr>
          <p:nvPr>
            <p:ph idx="1"/>
          </p:nvPr>
        </p:nvSpPr>
        <p:spPr>
          <a:xfrm>
            <a:off x="581192" y="2180496"/>
            <a:ext cx="10759598" cy="2157328"/>
          </a:xfrm>
        </p:spPr>
        <p:txBody>
          <a:bodyPr>
            <a:normAutofit/>
          </a:bodyPr>
          <a:lstStyle/>
          <a:p>
            <a:r>
              <a:rPr lang="en-US" sz="2500" dirty="0"/>
              <a:t>Dataset </a:t>
            </a:r>
            <a:r>
              <a:rPr lang="en-US" sz="2500" dirty="0">
                <a:hlinkClick r:id="rId2"/>
              </a:rPr>
              <a:t>link</a:t>
            </a:r>
            <a:r>
              <a:rPr lang="en-US" sz="2500" dirty="0"/>
              <a:t> </a:t>
            </a:r>
          </a:p>
          <a:p>
            <a:r>
              <a:rPr lang="en-US" sz="2500" dirty="0"/>
              <a:t>Google co-lab for deep learning models</a:t>
            </a:r>
          </a:p>
          <a:p>
            <a:r>
              <a:rPr lang="en-US" sz="2500" dirty="0"/>
              <a:t>Data will be dropped into the google drive</a:t>
            </a:r>
          </a:p>
          <a:p>
            <a:endParaRPr lang="en-US" sz="2500" dirty="0"/>
          </a:p>
        </p:txBody>
      </p:sp>
    </p:spTree>
    <p:extLst>
      <p:ext uri="{BB962C8B-B14F-4D97-AF65-F5344CB8AC3E}">
        <p14:creationId xmlns:p14="http://schemas.microsoft.com/office/powerpoint/2010/main" val="9508041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6A887-A3E6-E547-B477-F9AB9A888E3D}"/>
              </a:ext>
            </a:extLst>
          </p:cNvPr>
          <p:cNvSpPr>
            <a:spLocks noGrp="1"/>
          </p:cNvSpPr>
          <p:nvPr>
            <p:ph type="title"/>
          </p:nvPr>
        </p:nvSpPr>
        <p:spPr/>
        <p:txBody>
          <a:bodyPr/>
          <a:lstStyle/>
          <a:p>
            <a:r>
              <a:rPr lang="en-US" dirty="0"/>
              <a:t>basic Data processing</a:t>
            </a:r>
          </a:p>
        </p:txBody>
      </p:sp>
      <p:sp>
        <p:nvSpPr>
          <p:cNvPr id="3" name="Content Placeholder 2">
            <a:extLst>
              <a:ext uri="{FF2B5EF4-FFF2-40B4-BE49-F238E27FC236}">
                <a16:creationId xmlns:a16="http://schemas.microsoft.com/office/drawing/2014/main" id="{5E6B8FF3-B56A-D044-ADB7-C7195DF499F6}"/>
              </a:ext>
            </a:extLst>
          </p:cNvPr>
          <p:cNvSpPr>
            <a:spLocks noGrp="1"/>
          </p:cNvSpPr>
          <p:nvPr>
            <p:ph idx="1"/>
          </p:nvPr>
        </p:nvSpPr>
        <p:spPr>
          <a:xfrm>
            <a:off x="705178" y="2824964"/>
            <a:ext cx="5928095" cy="3305904"/>
          </a:xfrm>
        </p:spPr>
        <p:txBody>
          <a:bodyPr>
            <a:normAutofit/>
          </a:bodyPr>
          <a:lstStyle/>
          <a:p>
            <a:pPr marL="324000" lvl="1" indent="0">
              <a:buNone/>
            </a:pPr>
            <a:r>
              <a:rPr lang="en-US" sz="2200" dirty="0"/>
              <a:t>Example: </a:t>
            </a:r>
          </a:p>
          <a:p>
            <a:pPr marL="324000" lvl="1" indent="0">
              <a:buNone/>
            </a:pPr>
            <a:r>
              <a:rPr lang="en-US" sz="2200" dirty="0"/>
              <a:t>import pandas as pd</a:t>
            </a:r>
          </a:p>
          <a:p>
            <a:pPr marL="324000" lvl="1" indent="0">
              <a:buNone/>
            </a:pPr>
            <a:r>
              <a:rPr lang="en-US" sz="2200" dirty="0"/>
              <a:t>con = </a:t>
            </a:r>
            <a:r>
              <a:rPr lang="en-US" sz="2200" dirty="0" err="1"/>
              <a:t>pd.Series</a:t>
            </a:r>
            <a:r>
              <a:rPr lang="en-US" sz="2200" dirty="0"/>
              <a:t>(list('</a:t>
            </a:r>
            <a:r>
              <a:rPr lang="en-US" sz="2200" dirty="0" err="1"/>
              <a:t>abcba</a:t>
            </a:r>
            <a:r>
              <a:rPr lang="en-US" sz="2200" dirty="0"/>
              <a:t>'))</a:t>
            </a:r>
          </a:p>
          <a:p>
            <a:pPr marL="324000" lvl="1" indent="0">
              <a:buNone/>
            </a:pPr>
            <a:r>
              <a:rPr lang="en-US" sz="2200" dirty="0"/>
              <a:t>print(</a:t>
            </a:r>
            <a:r>
              <a:rPr lang="en-US" sz="2200" dirty="0" err="1"/>
              <a:t>pd.get_dummies</a:t>
            </a:r>
            <a:r>
              <a:rPr lang="en-US" sz="2200" dirty="0"/>
              <a:t>(con))</a:t>
            </a:r>
          </a:p>
          <a:p>
            <a:endParaRPr lang="en-US" sz="2200" dirty="0"/>
          </a:p>
        </p:txBody>
      </p:sp>
      <p:pic>
        <p:nvPicPr>
          <p:cNvPr id="5" name="Picture 4" descr="A picture containing text, electronics, keyboard&#10;&#10;Description automatically generated">
            <a:extLst>
              <a:ext uri="{FF2B5EF4-FFF2-40B4-BE49-F238E27FC236}">
                <a16:creationId xmlns:a16="http://schemas.microsoft.com/office/drawing/2014/main" id="{A6212803-D8A3-414F-A97A-983DBDED5F4A}"/>
              </a:ext>
            </a:extLst>
          </p:cNvPr>
          <p:cNvPicPr>
            <a:picLocks noChangeAspect="1"/>
          </p:cNvPicPr>
          <p:nvPr/>
        </p:nvPicPr>
        <p:blipFill>
          <a:blip r:embed="rId2"/>
          <a:stretch>
            <a:fillRect/>
          </a:stretch>
        </p:blipFill>
        <p:spPr>
          <a:xfrm>
            <a:off x="8404366" y="2475490"/>
            <a:ext cx="2630427" cy="3869554"/>
          </a:xfrm>
          <a:prstGeom prst="rect">
            <a:avLst/>
          </a:prstGeom>
        </p:spPr>
      </p:pic>
      <p:sp>
        <p:nvSpPr>
          <p:cNvPr id="6" name="TextBox 5">
            <a:extLst>
              <a:ext uri="{FF2B5EF4-FFF2-40B4-BE49-F238E27FC236}">
                <a16:creationId xmlns:a16="http://schemas.microsoft.com/office/drawing/2014/main" id="{F44CF1D2-C3AC-0C46-9915-1FAFF55F093B}"/>
              </a:ext>
            </a:extLst>
          </p:cNvPr>
          <p:cNvSpPr txBox="1"/>
          <p:nvPr/>
        </p:nvSpPr>
        <p:spPr>
          <a:xfrm>
            <a:off x="705177" y="2164466"/>
            <a:ext cx="10329616" cy="430887"/>
          </a:xfrm>
          <a:prstGeom prst="rect">
            <a:avLst/>
          </a:prstGeom>
          <a:noFill/>
        </p:spPr>
        <p:txBody>
          <a:bodyPr wrap="square" rtlCol="0">
            <a:spAutoFit/>
          </a:bodyPr>
          <a:lstStyle/>
          <a:p>
            <a:r>
              <a:rPr lang="en-US" sz="2200" dirty="0" err="1"/>
              <a:t>pandas.get_dummies</a:t>
            </a:r>
            <a:r>
              <a:rPr lang="en-US" sz="2200" dirty="0"/>
              <a:t>(): convert categorical data into dummy or indicator variables</a:t>
            </a:r>
          </a:p>
        </p:txBody>
      </p:sp>
    </p:spTree>
    <p:extLst>
      <p:ext uri="{BB962C8B-B14F-4D97-AF65-F5344CB8AC3E}">
        <p14:creationId xmlns:p14="http://schemas.microsoft.com/office/powerpoint/2010/main" val="459636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998A8-7BDF-1643-8604-B5EC339E2F46}"/>
              </a:ext>
            </a:extLst>
          </p:cNvPr>
          <p:cNvSpPr>
            <a:spLocks noGrp="1"/>
          </p:cNvSpPr>
          <p:nvPr>
            <p:ph type="title"/>
          </p:nvPr>
        </p:nvSpPr>
        <p:spPr/>
        <p:txBody>
          <a:bodyPr/>
          <a:lstStyle/>
          <a:p>
            <a:r>
              <a:rPr lang="en-US" dirty="0"/>
              <a:t>Four methods</a:t>
            </a:r>
          </a:p>
        </p:txBody>
      </p:sp>
      <p:sp>
        <p:nvSpPr>
          <p:cNvPr id="3" name="Content Placeholder 2">
            <a:extLst>
              <a:ext uri="{FF2B5EF4-FFF2-40B4-BE49-F238E27FC236}">
                <a16:creationId xmlns:a16="http://schemas.microsoft.com/office/drawing/2014/main" id="{B9A44C6F-38F5-924F-BF9D-BD5CD61AB7D0}"/>
              </a:ext>
            </a:extLst>
          </p:cNvPr>
          <p:cNvSpPr>
            <a:spLocks noGrp="1"/>
          </p:cNvSpPr>
          <p:nvPr>
            <p:ph idx="1"/>
          </p:nvPr>
        </p:nvSpPr>
        <p:spPr>
          <a:xfrm>
            <a:off x="685695" y="2559320"/>
            <a:ext cx="5715105" cy="3188338"/>
          </a:xfrm>
        </p:spPr>
        <p:txBody>
          <a:bodyPr>
            <a:normAutofit/>
          </a:bodyPr>
          <a:lstStyle/>
          <a:p>
            <a:r>
              <a:rPr lang="en-US" sz="3000" dirty="0"/>
              <a:t>Linear Regression</a:t>
            </a:r>
          </a:p>
          <a:p>
            <a:r>
              <a:rPr lang="en-US" sz="3000" dirty="0"/>
              <a:t>Random Forest</a:t>
            </a:r>
          </a:p>
          <a:p>
            <a:r>
              <a:rPr lang="en-US" sz="3000" dirty="0"/>
              <a:t>Gradient Boost</a:t>
            </a:r>
          </a:p>
          <a:p>
            <a:r>
              <a:rPr lang="en-US" sz="3000" dirty="0"/>
              <a:t>Deep Learning</a:t>
            </a:r>
          </a:p>
          <a:p>
            <a:endParaRPr lang="en-US" sz="3000" dirty="0"/>
          </a:p>
          <a:p>
            <a:endParaRPr lang="en-US" sz="3000" dirty="0"/>
          </a:p>
        </p:txBody>
      </p:sp>
    </p:spTree>
    <p:extLst>
      <p:ext uri="{BB962C8B-B14F-4D97-AF65-F5344CB8AC3E}">
        <p14:creationId xmlns:p14="http://schemas.microsoft.com/office/powerpoint/2010/main" val="22732473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6A887-A3E6-E547-B477-F9AB9A888E3D}"/>
              </a:ext>
            </a:extLst>
          </p:cNvPr>
          <p:cNvSpPr>
            <a:spLocks noGrp="1"/>
          </p:cNvSpPr>
          <p:nvPr>
            <p:ph type="title"/>
          </p:nvPr>
        </p:nvSpPr>
        <p:spPr/>
        <p:txBody>
          <a:bodyPr/>
          <a:lstStyle/>
          <a:p>
            <a:r>
              <a:rPr lang="en-US" dirty="0"/>
              <a:t>Linear Regression</a:t>
            </a:r>
          </a:p>
        </p:txBody>
      </p:sp>
      <p:sp>
        <p:nvSpPr>
          <p:cNvPr id="3" name="Content Placeholder 2">
            <a:extLst>
              <a:ext uri="{FF2B5EF4-FFF2-40B4-BE49-F238E27FC236}">
                <a16:creationId xmlns:a16="http://schemas.microsoft.com/office/drawing/2014/main" id="{5E6B8FF3-B56A-D044-ADB7-C7195DF499F6}"/>
              </a:ext>
            </a:extLst>
          </p:cNvPr>
          <p:cNvSpPr>
            <a:spLocks noGrp="1"/>
          </p:cNvSpPr>
          <p:nvPr>
            <p:ph idx="1"/>
          </p:nvPr>
        </p:nvSpPr>
        <p:spPr>
          <a:xfrm>
            <a:off x="581192" y="1715956"/>
            <a:ext cx="10430797" cy="3162212"/>
          </a:xfrm>
        </p:spPr>
        <p:txBody>
          <a:bodyPr>
            <a:normAutofit/>
          </a:bodyPr>
          <a:lstStyle/>
          <a:p>
            <a:r>
              <a:rPr lang="en-US" sz="2500" dirty="0"/>
              <a:t>A simple linear regression: </a:t>
            </a:r>
          </a:p>
          <a:p>
            <a:pPr marL="324000" lvl="1" indent="0">
              <a:buNone/>
            </a:pPr>
            <a:r>
              <a:rPr lang="en-US" sz="2500" dirty="0"/>
              <a:t>y = B0 + B1*x</a:t>
            </a:r>
          </a:p>
          <a:p>
            <a:r>
              <a:rPr lang="en-US" sz="2700" dirty="0"/>
              <a:t>More than one x: a plane / hyper-plane</a:t>
            </a:r>
          </a:p>
        </p:txBody>
      </p:sp>
      <p:pic>
        <p:nvPicPr>
          <p:cNvPr id="1026" name="Picture 2" descr="Sample Height vs Weight Linear Regression">
            <a:extLst>
              <a:ext uri="{FF2B5EF4-FFF2-40B4-BE49-F238E27FC236}">
                <a16:creationId xmlns:a16="http://schemas.microsoft.com/office/drawing/2014/main" id="{AD9EECA4-6AB0-9642-8747-23A4190A1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4130" y="2079228"/>
            <a:ext cx="5552503" cy="343329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43091E0-E67D-8E49-9F2F-74F800347663}"/>
              </a:ext>
            </a:extLst>
          </p:cNvPr>
          <p:cNvSpPr txBox="1"/>
          <p:nvPr/>
        </p:nvSpPr>
        <p:spPr>
          <a:xfrm>
            <a:off x="888274" y="4532811"/>
            <a:ext cx="5605856" cy="1754326"/>
          </a:xfrm>
          <a:prstGeom prst="rect">
            <a:avLst/>
          </a:prstGeom>
          <a:noFill/>
        </p:spPr>
        <p:txBody>
          <a:bodyPr wrap="square" rtlCol="0">
            <a:spAutoFit/>
          </a:bodyPr>
          <a:lstStyle/>
          <a:p>
            <a:r>
              <a:rPr lang="en-US" dirty="0"/>
              <a:t>Assume: </a:t>
            </a:r>
          </a:p>
          <a:p>
            <a:endParaRPr lang="en-US" dirty="0"/>
          </a:p>
          <a:p>
            <a:r>
              <a:rPr lang="en-US" dirty="0"/>
              <a:t>Weight = B0 + B1 * X1</a:t>
            </a:r>
          </a:p>
          <a:p>
            <a:r>
              <a:rPr lang="en-US" dirty="0"/>
              <a:t>B0: bias coefficient</a:t>
            </a:r>
          </a:p>
          <a:p>
            <a:r>
              <a:rPr lang="en-US" dirty="0"/>
              <a:t>B1: coefficient for the height column</a:t>
            </a:r>
          </a:p>
          <a:p>
            <a:r>
              <a:rPr lang="en-US" dirty="0"/>
              <a:t>Assume we learned the B0 = 0.1 and B1 = 0.5</a:t>
            </a:r>
          </a:p>
        </p:txBody>
      </p:sp>
    </p:spTree>
    <p:extLst>
      <p:ext uri="{BB962C8B-B14F-4D97-AF65-F5344CB8AC3E}">
        <p14:creationId xmlns:p14="http://schemas.microsoft.com/office/powerpoint/2010/main" val="1111659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6A887-A3E6-E547-B477-F9AB9A888E3D}"/>
              </a:ext>
            </a:extLst>
          </p:cNvPr>
          <p:cNvSpPr>
            <a:spLocks noGrp="1"/>
          </p:cNvSpPr>
          <p:nvPr>
            <p:ph type="title"/>
          </p:nvPr>
        </p:nvSpPr>
        <p:spPr/>
        <p:txBody>
          <a:bodyPr/>
          <a:lstStyle/>
          <a:p>
            <a:r>
              <a:rPr lang="en-US" dirty="0"/>
              <a:t>Linear Regression – Data Preparation</a:t>
            </a:r>
          </a:p>
        </p:txBody>
      </p:sp>
      <p:sp>
        <p:nvSpPr>
          <p:cNvPr id="3" name="Content Placeholder 2">
            <a:extLst>
              <a:ext uri="{FF2B5EF4-FFF2-40B4-BE49-F238E27FC236}">
                <a16:creationId xmlns:a16="http://schemas.microsoft.com/office/drawing/2014/main" id="{5E6B8FF3-B56A-D044-ADB7-C7195DF499F6}"/>
              </a:ext>
            </a:extLst>
          </p:cNvPr>
          <p:cNvSpPr>
            <a:spLocks noGrp="1"/>
          </p:cNvSpPr>
          <p:nvPr>
            <p:ph idx="1"/>
          </p:nvPr>
        </p:nvSpPr>
        <p:spPr>
          <a:xfrm>
            <a:off x="581192" y="2290722"/>
            <a:ext cx="10430797" cy="3162212"/>
          </a:xfrm>
        </p:spPr>
        <p:txBody>
          <a:bodyPr>
            <a:normAutofit/>
          </a:bodyPr>
          <a:lstStyle/>
          <a:p>
            <a:r>
              <a:rPr lang="en-US" sz="2500" dirty="0"/>
              <a:t>Linear Assumption </a:t>
            </a:r>
          </a:p>
          <a:p>
            <a:r>
              <a:rPr lang="en-US" sz="2500" dirty="0"/>
              <a:t>Remove Noise</a:t>
            </a:r>
          </a:p>
          <a:p>
            <a:r>
              <a:rPr lang="en-US" sz="2500" dirty="0"/>
              <a:t>Remove Collinearity</a:t>
            </a:r>
          </a:p>
          <a:p>
            <a:r>
              <a:rPr lang="en-US" sz="2500" dirty="0"/>
              <a:t>Gaussian Distributions ( linear regression will be more reliable if input and output variables have a Gaussian distribution).</a:t>
            </a:r>
          </a:p>
          <a:p>
            <a:r>
              <a:rPr lang="en-US" sz="2500" dirty="0"/>
              <a:t>Rescale Inputs (standardization or normalization the input data).</a:t>
            </a:r>
            <a:endParaRPr lang="en-US" sz="2700" dirty="0"/>
          </a:p>
        </p:txBody>
      </p:sp>
    </p:spTree>
    <p:extLst>
      <p:ext uri="{BB962C8B-B14F-4D97-AF65-F5344CB8AC3E}">
        <p14:creationId xmlns:p14="http://schemas.microsoft.com/office/powerpoint/2010/main" val="1498929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6A887-A3E6-E547-B477-F9AB9A888E3D}"/>
              </a:ext>
            </a:extLst>
          </p:cNvPr>
          <p:cNvSpPr>
            <a:spLocks noGrp="1"/>
          </p:cNvSpPr>
          <p:nvPr>
            <p:ph type="title"/>
          </p:nvPr>
        </p:nvSpPr>
        <p:spPr/>
        <p:txBody>
          <a:bodyPr/>
          <a:lstStyle/>
          <a:p>
            <a:r>
              <a:rPr lang="en-US" dirty="0"/>
              <a:t>Random forest</a:t>
            </a:r>
          </a:p>
        </p:txBody>
      </p:sp>
      <p:sp>
        <p:nvSpPr>
          <p:cNvPr id="3" name="Content Placeholder 2">
            <a:extLst>
              <a:ext uri="{FF2B5EF4-FFF2-40B4-BE49-F238E27FC236}">
                <a16:creationId xmlns:a16="http://schemas.microsoft.com/office/drawing/2014/main" id="{5E6B8FF3-B56A-D044-ADB7-C7195DF499F6}"/>
              </a:ext>
            </a:extLst>
          </p:cNvPr>
          <p:cNvSpPr>
            <a:spLocks noGrp="1"/>
          </p:cNvSpPr>
          <p:nvPr>
            <p:ph idx="1"/>
          </p:nvPr>
        </p:nvSpPr>
        <p:spPr>
          <a:xfrm>
            <a:off x="276625" y="1827799"/>
            <a:ext cx="11175379" cy="1947367"/>
          </a:xfrm>
        </p:spPr>
        <p:txBody>
          <a:bodyPr>
            <a:normAutofit/>
          </a:bodyPr>
          <a:lstStyle/>
          <a:p>
            <a:r>
              <a:rPr lang="en-US" sz="2500" dirty="0"/>
              <a:t>Random Forest: consist of a large number of individual decision trees that operate as an ensemble.</a:t>
            </a:r>
          </a:p>
          <a:p>
            <a:pPr lvl="1"/>
            <a:r>
              <a:rPr lang="en-US" sz="2300" dirty="0"/>
              <a:t>for example, the average results of 100 random trees. </a:t>
            </a:r>
          </a:p>
          <a:p>
            <a:r>
              <a:rPr lang="en-US" sz="2500" dirty="0"/>
              <a:t>What is a random tree? </a:t>
            </a:r>
          </a:p>
        </p:txBody>
      </p:sp>
      <p:pic>
        <p:nvPicPr>
          <p:cNvPr id="3074" name="Picture 2">
            <a:extLst>
              <a:ext uri="{FF2B5EF4-FFF2-40B4-BE49-F238E27FC236}">
                <a16:creationId xmlns:a16="http://schemas.microsoft.com/office/drawing/2014/main" id="{28FC94EC-F06A-8148-8820-8CFDADFFA5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5309" y="3313632"/>
            <a:ext cx="6127387" cy="3544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636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6A887-A3E6-E547-B477-F9AB9A888E3D}"/>
              </a:ext>
            </a:extLst>
          </p:cNvPr>
          <p:cNvSpPr>
            <a:spLocks noGrp="1"/>
          </p:cNvSpPr>
          <p:nvPr>
            <p:ph type="title"/>
          </p:nvPr>
        </p:nvSpPr>
        <p:spPr/>
        <p:txBody>
          <a:bodyPr/>
          <a:lstStyle/>
          <a:p>
            <a:r>
              <a:rPr lang="en-US" dirty="0"/>
              <a:t>Random forest</a:t>
            </a:r>
          </a:p>
        </p:txBody>
      </p:sp>
      <p:pic>
        <p:nvPicPr>
          <p:cNvPr id="4098" name="Picture 2">
            <a:extLst>
              <a:ext uri="{FF2B5EF4-FFF2-40B4-BE49-F238E27FC236}">
                <a16:creationId xmlns:a16="http://schemas.microsoft.com/office/drawing/2014/main" id="{C2B579B4-C0F1-EA41-963A-84B1715570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427" t="4764" r="4576" b="15738"/>
          <a:stretch/>
        </p:blipFill>
        <p:spPr bwMode="auto">
          <a:xfrm>
            <a:off x="849084" y="1797571"/>
            <a:ext cx="5525589" cy="490988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70DE73C-F14C-5940-A8E2-4C179E7565F7}"/>
              </a:ext>
            </a:extLst>
          </p:cNvPr>
          <p:cNvSpPr txBox="1"/>
          <p:nvPr/>
        </p:nvSpPr>
        <p:spPr>
          <a:xfrm>
            <a:off x="7824651" y="3095897"/>
            <a:ext cx="2885726" cy="477054"/>
          </a:xfrm>
          <a:prstGeom prst="rect">
            <a:avLst/>
          </a:prstGeom>
          <a:noFill/>
        </p:spPr>
        <p:txBody>
          <a:bodyPr wrap="none" rtlCol="0">
            <a:spAutoFit/>
          </a:bodyPr>
          <a:lstStyle/>
          <a:p>
            <a:r>
              <a:rPr lang="en-US" sz="2500" dirty="0"/>
              <a:t>Prediction is 1 or 0? </a:t>
            </a:r>
          </a:p>
        </p:txBody>
      </p:sp>
    </p:spTree>
    <p:extLst>
      <p:ext uri="{BB962C8B-B14F-4D97-AF65-F5344CB8AC3E}">
        <p14:creationId xmlns:p14="http://schemas.microsoft.com/office/powerpoint/2010/main" val="6520262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6A887-A3E6-E547-B477-F9AB9A888E3D}"/>
              </a:ext>
            </a:extLst>
          </p:cNvPr>
          <p:cNvSpPr>
            <a:spLocks noGrp="1"/>
          </p:cNvSpPr>
          <p:nvPr>
            <p:ph type="title"/>
          </p:nvPr>
        </p:nvSpPr>
        <p:spPr/>
        <p:txBody>
          <a:bodyPr/>
          <a:lstStyle/>
          <a:p>
            <a:r>
              <a:rPr lang="en-US" dirty="0"/>
              <a:t>Gradient Boost</a:t>
            </a:r>
          </a:p>
        </p:txBody>
      </p:sp>
      <p:sp>
        <p:nvSpPr>
          <p:cNvPr id="3" name="Content Placeholder 2">
            <a:extLst>
              <a:ext uri="{FF2B5EF4-FFF2-40B4-BE49-F238E27FC236}">
                <a16:creationId xmlns:a16="http://schemas.microsoft.com/office/drawing/2014/main" id="{5E6B8FF3-B56A-D044-ADB7-C7195DF499F6}"/>
              </a:ext>
            </a:extLst>
          </p:cNvPr>
          <p:cNvSpPr>
            <a:spLocks noGrp="1"/>
          </p:cNvSpPr>
          <p:nvPr>
            <p:ph idx="1"/>
          </p:nvPr>
        </p:nvSpPr>
        <p:spPr/>
        <p:txBody>
          <a:bodyPr>
            <a:normAutofit fontScale="92500" lnSpcReduction="20000"/>
          </a:bodyPr>
          <a:lstStyle/>
          <a:p>
            <a:pPr fontAlgn="base"/>
            <a:r>
              <a:rPr lang="en-US" sz="2500" dirty="0"/>
              <a:t>Gradient boosting involves three elements:</a:t>
            </a:r>
          </a:p>
          <a:p>
            <a:pPr lvl="1" fontAlgn="base"/>
            <a:r>
              <a:rPr lang="en-US" sz="2200" dirty="0"/>
              <a:t>A loss function to be optimized. </a:t>
            </a:r>
          </a:p>
          <a:p>
            <a:pPr lvl="1" fontAlgn="base"/>
            <a:endParaRPr lang="en-US" sz="2200" dirty="0"/>
          </a:p>
          <a:p>
            <a:pPr lvl="1" fontAlgn="base"/>
            <a:endParaRPr lang="en-US" sz="2200" dirty="0"/>
          </a:p>
          <a:p>
            <a:pPr lvl="1" fontAlgn="base"/>
            <a:endParaRPr lang="en-US" sz="2200" dirty="0"/>
          </a:p>
          <a:p>
            <a:pPr lvl="1" fontAlgn="base"/>
            <a:r>
              <a:rPr lang="en-US" sz="2200" dirty="0"/>
              <a:t>A weak learner to make predictions.</a:t>
            </a:r>
          </a:p>
          <a:p>
            <a:pPr lvl="1" fontAlgn="base"/>
            <a:endParaRPr lang="en-US" sz="2200" dirty="0"/>
          </a:p>
          <a:p>
            <a:pPr lvl="1" fontAlgn="base"/>
            <a:endParaRPr lang="en-US" sz="2200" dirty="0"/>
          </a:p>
          <a:p>
            <a:pPr lvl="1" fontAlgn="base"/>
            <a:r>
              <a:rPr lang="en-US" sz="2200" dirty="0"/>
              <a:t>An additive model to add weak learners to minimize the loss function.</a:t>
            </a:r>
          </a:p>
          <a:p>
            <a:endParaRPr lang="en-US" dirty="0"/>
          </a:p>
        </p:txBody>
      </p:sp>
      <p:sp>
        <p:nvSpPr>
          <p:cNvPr id="4" name="TextBox 3">
            <a:extLst>
              <a:ext uri="{FF2B5EF4-FFF2-40B4-BE49-F238E27FC236}">
                <a16:creationId xmlns:a16="http://schemas.microsoft.com/office/drawing/2014/main" id="{B49853CC-2CC2-1440-8E0B-A0E47E049B90}"/>
              </a:ext>
            </a:extLst>
          </p:cNvPr>
          <p:cNvSpPr txBox="1"/>
          <p:nvPr/>
        </p:nvSpPr>
        <p:spPr>
          <a:xfrm>
            <a:off x="1219409" y="4602644"/>
            <a:ext cx="6459478" cy="369332"/>
          </a:xfrm>
          <a:prstGeom prst="rect">
            <a:avLst/>
          </a:prstGeom>
          <a:noFill/>
        </p:spPr>
        <p:txBody>
          <a:bodyPr wrap="square" rtlCol="0">
            <a:spAutoFit/>
          </a:bodyPr>
          <a:lstStyle/>
          <a:p>
            <a:r>
              <a:rPr lang="en-US" b="1" dirty="0">
                <a:solidFill>
                  <a:srgbClr val="00B050"/>
                </a:solidFill>
              </a:rPr>
              <a:t>Provides an accuracy slightly better than random guessing</a:t>
            </a:r>
          </a:p>
        </p:txBody>
      </p:sp>
      <p:sp>
        <p:nvSpPr>
          <p:cNvPr id="5" name="TextBox 4">
            <a:extLst>
              <a:ext uri="{FF2B5EF4-FFF2-40B4-BE49-F238E27FC236}">
                <a16:creationId xmlns:a16="http://schemas.microsoft.com/office/drawing/2014/main" id="{8C9EE1CB-EC08-CE49-9AA1-6663A74EF3E3}"/>
              </a:ext>
            </a:extLst>
          </p:cNvPr>
          <p:cNvSpPr txBox="1"/>
          <p:nvPr/>
        </p:nvSpPr>
        <p:spPr>
          <a:xfrm>
            <a:off x="1219409" y="2884825"/>
            <a:ext cx="6459478" cy="1200329"/>
          </a:xfrm>
          <a:prstGeom prst="rect">
            <a:avLst/>
          </a:prstGeom>
          <a:noFill/>
        </p:spPr>
        <p:txBody>
          <a:bodyPr wrap="square" rtlCol="0">
            <a:spAutoFit/>
          </a:bodyPr>
          <a:lstStyle/>
          <a:p>
            <a:r>
              <a:rPr lang="en-US" b="1" dirty="0">
                <a:solidFill>
                  <a:srgbClr val="00B050"/>
                </a:solidFill>
              </a:rPr>
              <a:t>loss function: </a:t>
            </a:r>
          </a:p>
          <a:p>
            <a:r>
              <a:rPr lang="en-US" b="1" dirty="0">
                <a:solidFill>
                  <a:srgbClr val="00B050"/>
                </a:solidFill>
              </a:rPr>
              <a:t>	regression: mean square error; </a:t>
            </a:r>
          </a:p>
          <a:p>
            <a:r>
              <a:rPr lang="en-US" b="1" dirty="0">
                <a:solidFill>
                  <a:srgbClr val="00B050"/>
                </a:solidFill>
              </a:rPr>
              <a:t>	classification: logarithmic loss;</a:t>
            </a:r>
          </a:p>
          <a:p>
            <a:r>
              <a:rPr lang="en-US" b="1" dirty="0">
                <a:solidFill>
                  <a:srgbClr val="00B050"/>
                </a:solidFill>
              </a:rPr>
              <a:t>	</a:t>
            </a:r>
            <a:r>
              <a:rPr lang="en-US" b="1" dirty="0" err="1">
                <a:solidFill>
                  <a:srgbClr val="00B050"/>
                </a:solidFill>
              </a:rPr>
              <a:t>etc</a:t>
            </a:r>
            <a:endParaRPr lang="en-US" b="1" dirty="0">
              <a:solidFill>
                <a:srgbClr val="00B050"/>
              </a:solidFill>
            </a:endParaRPr>
          </a:p>
        </p:txBody>
      </p:sp>
      <p:sp>
        <p:nvSpPr>
          <p:cNvPr id="6" name="TextBox 5">
            <a:extLst>
              <a:ext uri="{FF2B5EF4-FFF2-40B4-BE49-F238E27FC236}">
                <a16:creationId xmlns:a16="http://schemas.microsoft.com/office/drawing/2014/main" id="{87809293-4318-954D-ADC9-47C9E04D277F}"/>
              </a:ext>
            </a:extLst>
          </p:cNvPr>
          <p:cNvSpPr txBox="1"/>
          <p:nvPr/>
        </p:nvSpPr>
        <p:spPr>
          <a:xfrm>
            <a:off x="1219409" y="5858799"/>
            <a:ext cx="6459478" cy="369332"/>
          </a:xfrm>
          <a:prstGeom prst="rect">
            <a:avLst/>
          </a:prstGeom>
          <a:noFill/>
        </p:spPr>
        <p:txBody>
          <a:bodyPr wrap="square" rtlCol="0">
            <a:spAutoFit/>
          </a:bodyPr>
          <a:lstStyle/>
          <a:p>
            <a:r>
              <a:rPr lang="en-US" b="1" dirty="0">
                <a:solidFill>
                  <a:srgbClr val="00B050"/>
                </a:solidFill>
              </a:rPr>
              <a:t>Weak learners =&gt;  strong learner</a:t>
            </a:r>
          </a:p>
        </p:txBody>
      </p:sp>
    </p:spTree>
    <p:extLst>
      <p:ext uri="{BB962C8B-B14F-4D97-AF65-F5344CB8AC3E}">
        <p14:creationId xmlns:p14="http://schemas.microsoft.com/office/powerpoint/2010/main" val="2472971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6A887-A3E6-E547-B477-F9AB9A888E3D}"/>
              </a:ext>
            </a:extLst>
          </p:cNvPr>
          <p:cNvSpPr>
            <a:spLocks noGrp="1"/>
          </p:cNvSpPr>
          <p:nvPr>
            <p:ph type="title"/>
          </p:nvPr>
        </p:nvSpPr>
        <p:spPr/>
        <p:txBody>
          <a:bodyPr/>
          <a:lstStyle/>
          <a:p>
            <a:r>
              <a:rPr lang="en-US" dirty="0"/>
              <a:t>AdaBoost Boost Algorithm</a:t>
            </a:r>
          </a:p>
        </p:txBody>
      </p:sp>
      <p:sp>
        <p:nvSpPr>
          <p:cNvPr id="3" name="Content Placeholder 2">
            <a:extLst>
              <a:ext uri="{FF2B5EF4-FFF2-40B4-BE49-F238E27FC236}">
                <a16:creationId xmlns:a16="http://schemas.microsoft.com/office/drawing/2014/main" id="{5E6B8FF3-B56A-D044-ADB7-C7195DF499F6}"/>
              </a:ext>
            </a:extLst>
          </p:cNvPr>
          <p:cNvSpPr>
            <a:spLocks noGrp="1"/>
          </p:cNvSpPr>
          <p:nvPr>
            <p:ph idx="1"/>
          </p:nvPr>
        </p:nvSpPr>
        <p:spPr>
          <a:xfrm>
            <a:off x="351865" y="1887086"/>
            <a:ext cx="11264748" cy="2156372"/>
          </a:xfrm>
        </p:spPr>
        <p:txBody>
          <a:bodyPr>
            <a:normAutofit/>
          </a:bodyPr>
          <a:lstStyle/>
          <a:p>
            <a:r>
              <a:rPr lang="en-US" sz="2500" dirty="0" err="1"/>
              <a:t>Adaboost</a:t>
            </a:r>
            <a:r>
              <a:rPr lang="en-US" sz="2500" dirty="0"/>
              <a:t>: Adaptive Boosting</a:t>
            </a:r>
          </a:p>
          <a:p>
            <a:r>
              <a:rPr lang="en-US" sz="2500" dirty="0"/>
              <a:t>The most common algorithm used with AdaBoost is Decision Trees with one leave</a:t>
            </a:r>
          </a:p>
          <a:p>
            <a:pPr marL="324000" lvl="1" indent="0">
              <a:buNone/>
            </a:pPr>
            <a:r>
              <a:rPr lang="en-US" sz="2300" dirty="0"/>
              <a:t>(one leave &lt;=&gt; one split)</a:t>
            </a:r>
          </a:p>
        </p:txBody>
      </p:sp>
      <p:pic>
        <p:nvPicPr>
          <p:cNvPr id="5122" name="Picture 2" descr="stump | AdaBoost Algorithm">
            <a:extLst>
              <a:ext uri="{FF2B5EF4-FFF2-40B4-BE49-F238E27FC236}">
                <a16:creationId xmlns:a16="http://schemas.microsoft.com/office/drawing/2014/main" id="{848F8000-C98D-E947-9F4F-FA823251FB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6030" b="1"/>
          <a:stretch/>
        </p:blipFill>
        <p:spPr bwMode="auto">
          <a:xfrm>
            <a:off x="885371" y="3892728"/>
            <a:ext cx="3015405" cy="215637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75AE2D5-32A1-DA43-A5A4-C6D719125D73}"/>
              </a:ext>
            </a:extLst>
          </p:cNvPr>
          <p:cNvSpPr txBox="1"/>
          <p:nvPr/>
        </p:nvSpPr>
        <p:spPr>
          <a:xfrm>
            <a:off x="4322618" y="3560618"/>
            <a:ext cx="8049491" cy="2800767"/>
          </a:xfrm>
          <a:prstGeom prst="rect">
            <a:avLst/>
          </a:prstGeom>
          <a:noFill/>
        </p:spPr>
        <p:txBody>
          <a:bodyPr wrap="square" rtlCol="0">
            <a:spAutoFit/>
          </a:bodyPr>
          <a:lstStyle/>
          <a:p>
            <a:r>
              <a:rPr lang="en-US" sz="2200" dirty="0"/>
              <a:t>What this algorithm does is that: </a:t>
            </a:r>
          </a:p>
          <a:p>
            <a:pPr marL="228600" indent="-228600">
              <a:buAutoNum type="arabicPeriod"/>
            </a:pPr>
            <a:r>
              <a:rPr lang="en-US" sz="2200" dirty="0"/>
              <a:t>Gives equal weights to all the data points</a:t>
            </a:r>
          </a:p>
          <a:p>
            <a:pPr marL="228600" indent="-228600">
              <a:buAutoNum type="arabicPeriod"/>
            </a:pPr>
            <a:r>
              <a:rPr lang="en-US" sz="2200" dirty="0"/>
              <a:t>Assigns higher weights to points that are wrongly classified</a:t>
            </a:r>
          </a:p>
          <a:p>
            <a:pPr marL="228600" indent="-228600">
              <a:buAutoNum type="arabicPeriod"/>
            </a:pPr>
            <a:r>
              <a:rPr lang="en-US" sz="2200" dirty="0"/>
              <a:t>Now all the points with high weights are given more importance in the next model. </a:t>
            </a:r>
          </a:p>
          <a:p>
            <a:pPr marL="228600" indent="-228600">
              <a:buAutoNum type="arabicPeriod"/>
            </a:pPr>
            <a:r>
              <a:rPr lang="en-US" sz="2200" dirty="0"/>
              <a:t>Keep training the model until and unless a lower error is achieved</a:t>
            </a:r>
          </a:p>
          <a:p>
            <a:endParaRPr lang="en-US" sz="2200" dirty="0"/>
          </a:p>
          <a:p>
            <a:endParaRPr lang="en-US" sz="2200" dirty="0"/>
          </a:p>
        </p:txBody>
      </p:sp>
    </p:spTree>
    <p:extLst>
      <p:ext uri="{BB962C8B-B14F-4D97-AF65-F5344CB8AC3E}">
        <p14:creationId xmlns:p14="http://schemas.microsoft.com/office/powerpoint/2010/main" val="4089961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F3E5D-5FEA-CA4D-8522-F4A32A03396B}"/>
              </a:ext>
            </a:extLst>
          </p:cNvPr>
          <p:cNvSpPr>
            <a:spLocks noGrp="1"/>
          </p:cNvSpPr>
          <p:nvPr>
            <p:ph type="title"/>
          </p:nvPr>
        </p:nvSpPr>
        <p:spPr/>
        <p:txBody>
          <a:bodyPr/>
          <a:lstStyle/>
          <a:p>
            <a:r>
              <a:rPr lang="en-US" dirty="0"/>
              <a:t>Deep Learning</a:t>
            </a:r>
          </a:p>
        </p:txBody>
      </p:sp>
      <p:pic>
        <p:nvPicPr>
          <p:cNvPr id="6150" name="Picture 6" descr="ai deep learning algorithms for Sale OFF 66%">
            <a:extLst>
              <a:ext uri="{FF2B5EF4-FFF2-40B4-BE49-F238E27FC236}">
                <a16:creationId xmlns:a16="http://schemas.microsoft.com/office/drawing/2014/main" id="{CD0BF571-7636-EC4B-B492-5ABF125B04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1192" y="1967344"/>
            <a:ext cx="5113026" cy="4586831"/>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8BE9A4C1-BE7A-9843-AAB0-BD1187A81D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8909" y="1981198"/>
            <a:ext cx="5589289" cy="479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719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Slide Number"/>
          <p:cNvSpPr txBox="1">
            <a:spLocks noGrp="1"/>
          </p:cNvSpPr>
          <p:nvPr>
            <p:ph type="sldNum" sz="quarter" idx="2"/>
          </p:nvPr>
        </p:nvSpPr>
        <p:spPr>
          <a:xfrm>
            <a:off x="6013716" y="6536531"/>
            <a:ext cx="159806" cy="2280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dirty="0"/>
          </a:p>
        </p:txBody>
      </p:sp>
      <p:sp>
        <p:nvSpPr>
          <p:cNvPr id="189" name="Sensor Data —Computational Challenges"/>
          <p:cNvSpPr txBox="1"/>
          <p:nvPr/>
        </p:nvSpPr>
        <p:spPr>
          <a:xfrm>
            <a:off x="626171" y="594581"/>
            <a:ext cx="7728169" cy="5221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b">
            <a:normAutofit lnSpcReduction="10000"/>
          </a:bodyPr>
          <a:lstStyle>
            <a:lvl1pPr algn="l" defTabSz="525779">
              <a:defRPr sz="4230">
                <a:solidFill>
                  <a:srgbClr val="7A0816"/>
                </a:solidFill>
              </a:defRPr>
            </a:lvl1pPr>
          </a:lstStyle>
          <a:p>
            <a:r>
              <a:rPr sz="2974" dirty="0">
                <a:solidFill>
                  <a:srgbClr val="0070C0"/>
                </a:solidFill>
              </a:rPr>
              <a:t>Sensor Data—Computational Challenges </a:t>
            </a:r>
          </a:p>
        </p:txBody>
      </p:sp>
      <p:grpSp>
        <p:nvGrpSpPr>
          <p:cNvPr id="199" name="Group"/>
          <p:cNvGrpSpPr/>
          <p:nvPr/>
        </p:nvGrpSpPr>
        <p:grpSpPr>
          <a:xfrm>
            <a:off x="1929889" y="3707378"/>
            <a:ext cx="8607575" cy="1973174"/>
            <a:chOff x="0" y="0"/>
            <a:chExt cx="12241883" cy="2806291"/>
          </a:xfrm>
        </p:grpSpPr>
        <p:pic>
          <p:nvPicPr>
            <p:cNvPr id="190" name="20196395.jpg" descr="20196395.jpg"/>
            <p:cNvPicPr>
              <a:picLocks noChangeAspect="1"/>
            </p:cNvPicPr>
            <p:nvPr/>
          </p:nvPicPr>
          <p:blipFill>
            <a:blip r:embed="rId3"/>
            <a:srcRect l="21875" t="10971" r="21875" b="34489"/>
            <a:stretch>
              <a:fillRect/>
            </a:stretch>
          </p:blipFill>
          <p:spPr>
            <a:xfrm>
              <a:off x="0" y="4056"/>
              <a:ext cx="2742034" cy="2802235"/>
            </a:xfrm>
            <a:prstGeom prst="rect">
              <a:avLst/>
            </a:prstGeom>
            <a:ln w="12700" cap="flat">
              <a:noFill/>
              <a:miter lim="400000"/>
            </a:ln>
            <a:effectLst/>
          </p:spPr>
        </p:pic>
        <p:pic>
          <p:nvPicPr>
            <p:cNvPr id="193" name="Image" descr="Image"/>
            <p:cNvPicPr>
              <a:picLocks noChangeAspect="1"/>
            </p:cNvPicPr>
            <p:nvPr/>
          </p:nvPicPr>
          <p:blipFill>
            <a:blip r:embed="rId4"/>
            <a:stretch>
              <a:fillRect/>
            </a:stretch>
          </p:blipFill>
          <p:spPr>
            <a:xfrm>
              <a:off x="3085423" y="0"/>
              <a:ext cx="4159309" cy="2772873"/>
            </a:xfrm>
            <a:prstGeom prst="rect">
              <a:avLst/>
            </a:prstGeom>
            <a:ln w="12700" cap="flat">
              <a:noFill/>
              <a:miter lim="400000"/>
            </a:ln>
            <a:effectLst/>
          </p:spPr>
        </p:pic>
        <p:pic>
          <p:nvPicPr>
            <p:cNvPr id="196" name="Image" descr="Image"/>
            <p:cNvPicPr>
              <a:picLocks noChangeAspect="1"/>
            </p:cNvPicPr>
            <p:nvPr/>
          </p:nvPicPr>
          <p:blipFill>
            <a:blip r:embed="rId5"/>
            <a:stretch>
              <a:fillRect/>
            </a:stretch>
          </p:blipFill>
          <p:spPr>
            <a:xfrm>
              <a:off x="7588122" y="0"/>
              <a:ext cx="4653761" cy="2760706"/>
            </a:xfrm>
            <a:prstGeom prst="rect">
              <a:avLst/>
            </a:prstGeom>
            <a:ln w="12700" cap="flat">
              <a:noFill/>
              <a:miter lim="400000"/>
            </a:ln>
            <a:effectLst/>
          </p:spPr>
        </p:pic>
      </p:grpSp>
      <p:graphicFrame>
        <p:nvGraphicFramePr>
          <p:cNvPr id="200" name="Table"/>
          <p:cNvGraphicFramePr/>
          <p:nvPr>
            <p:extLst>
              <p:ext uri="{D42A27DB-BD31-4B8C-83A1-F6EECF244321}">
                <p14:modId xmlns:p14="http://schemas.microsoft.com/office/powerpoint/2010/main" val="4094015084"/>
              </p:ext>
            </p:extLst>
          </p:nvPr>
        </p:nvGraphicFramePr>
        <p:xfrm>
          <a:off x="2276569" y="1448532"/>
          <a:ext cx="7474293" cy="1699238"/>
        </p:xfrm>
        <a:graphic>
          <a:graphicData uri="http://schemas.openxmlformats.org/drawingml/2006/table">
            <a:tbl>
              <a:tblPr/>
              <a:tblGrid>
                <a:gridCol w="3208847">
                  <a:extLst>
                    <a:ext uri="{9D8B030D-6E8A-4147-A177-3AD203B41FA5}">
                      <a16:colId xmlns:a16="http://schemas.microsoft.com/office/drawing/2014/main" val="20000"/>
                    </a:ext>
                  </a:extLst>
                </a:gridCol>
                <a:gridCol w="916813">
                  <a:extLst>
                    <a:ext uri="{9D8B030D-6E8A-4147-A177-3AD203B41FA5}">
                      <a16:colId xmlns:a16="http://schemas.microsoft.com/office/drawing/2014/main" val="20001"/>
                    </a:ext>
                  </a:extLst>
                </a:gridCol>
                <a:gridCol w="3348633">
                  <a:extLst>
                    <a:ext uri="{9D8B030D-6E8A-4147-A177-3AD203B41FA5}">
                      <a16:colId xmlns:a16="http://schemas.microsoft.com/office/drawing/2014/main" val="20002"/>
                    </a:ext>
                  </a:extLst>
                </a:gridCol>
              </a:tblGrid>
              <a:tr h="463380">
                <a:tc>
                  <a:txBody>
                    <a:bodyPr/>
                    <a:lstStyle/>
                    <a:p>
                      <a:pPr algn="l" defTabSz="457200">
                        <a:lnSpc>
                          <a:spcPct val="117999"/>
                        </a:lnSpc>
                        <a:defRPr sz="1800"/>
                      </a:pPr>
                      <a:r>
                        <a:rPr sz="2300" dirty="0">
                          <a:sym typeface="Helvetica Neue"/>
                        </a:rPr>
                        <a:t>Missing values</a:t>
                      </a:r>
                    </a:p>
                  </a:txBody>
                  <a:tcPr marL="35719" marR="35719" marT="35719" marB="35719" anchor="ctr" horzOverflow="overflow">
                    <a:lnL w="12700">
                      <a:miter lim="400000"/>
                    </a:lnL>
                    <a:lnR w="12700">
                      <a:miter lim="400000"/>
                    </a:lnR>
                    <a:lnT w="12700">
                      <a:miter lim="400000"/>
                    </a:lnT>
                    <a:lnB w="12700">
                      <a:miter lim="400000"/>
                    </a:lnB>
                  </a:tcPr>
                </a:tc>
                <a:tc>
                  <a:txBody>
                    <a:bodyPr/>
                    <a:lstStyle/>
                    <a:p>
                      <a:pPr algn="l" defTabSz="914400">
                        <a:defRPr sz="2200">
                          <a:sym typeface="Helvetica Neue"/>
                        </a:defRPr>
                      </a:pPr>
                      <a:endParaRPr sz="1500" dirty="0"/>
                    </a:p>
                  </a:txBody>
                  <a:tcPr marL="35719" marR="35719" marT="35719" marB="35719" anchor="ctr" horzOverflow="overflow">
                    <a:lnL w="12700">
                      <a:miter lim="400000"/>
                    </a:lnL>
                    <a:lnR w="12700">
                      <a:miter lim="400000"/>
                    </a:lnR>
                    <a:lnT w="12700">
                      <a:miter lim="400000"/>
                    </a:lnT>
                    <a:lnB w="12700">
                      <a:miter lim="400000"/>
                    </a:lnB>
                  </a:tcPr>
                </a:tc>
                <a:tc>
                  <a:txBody>
                    <a:bodyPr/>
                    <a:lstStyle/>
                    <a:p>
                      <a:pPr algn="l" defTabSz="914400">
                        <a:defRPr sz="1800"/>
                      </a:pPr>
                      <a:r>
                        <a:rPr sz="2300" dirty="0">
                          <a:sym typeface="Helvetica Neue"/>
                        </a:rPr>
                        <a:t>Sensor failures</a:t>
                      </a:r>
                    </a:p>
                  </a:txBody>
                  <a:tcPr marL="35719" marR="35719" marT="35719" marB="35719"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r h="463380">
                <a:tc>
                  <a:txBody>
                    <a:bodyPr/>
                    <a:lstStyle/>
                    <a:p>
                      <a:pPr algn="l" defTabSz="457200">
                        <a:lnSpc>
                          <a:spcPct val="117999"/>
                        </a:lnSpc>
                        <a:defRPr sz="1800"/>
                      </a:pPr>
                      <a:r>
                        <a:rPr sz="2300" dirty="0">
                          <a:sym typeface="Helvetica Neue"/>
                        </a:rPr>
                        <a:t>Sensor jitters</a:t>
                      </a:r>
                    </a:p>
                  </a:txBody>
                  <a:tcPr marL="35719" marR="35719" marT="35719" marB="35719" anchor="ctr" horzOverflow="overflow">
                    <a:lnL w="12700">
                      <a:miter lim="400000"/>
                    </a:lnL>
                    <a:lnR w="12700">
                      <a:miter lim="400000"/>
                    </a:lnR>
                    <a:lnT w="12700">
                      <a:miter lim="400000"/>
                    </a:lnT>
                    <a:lnB w="12700">
                      <a:miter lim="400000"/>
                    </a:lnB>
                  </a:tcPr>
                </a:tc>
                <a:tc>
                  <a:txBody>
                    <a:bodyPr/>
                    <a:lstStyle/>
                    <a:p>
                      <a:pPr algn="l" defTabSz="914400">
                        <a:defRPr sz="2200">
                          <a:sym typeface="Helvetica Neue"/>
                        </a:defRPr>
                      </a:pPr>
                      <a:endParaRPr sz="1500" dirty="0"/>
                    </a:p>
                  </a:txBody>
                  <a:tcPr marL="35719" marR="35719" marT="35719" marB="35719" anchor="ctr" horzOverflow="overflow">
                    <a:lnL w="12700">
                      <a:miter lim="400000"/>
                    </a:lnL>
                    <a:lnR w="12700">
                      <a:miter lim="400000"/>
                    </a:lnR>
                    <a:lnT w="12700">
                      <a:miter lim="400000"/>
                    </a:lnT>
                    <a:lnB w="12700">
                      <a:miter lim="400000"/>
                    </a:lnB>
                  </a:tcPr>
                </a:tc>
                <a:tc>
                  <a:txBody>
                    <a:bodyPr/>
                    <a:lstStyle/>
                    <a:p>
                      <a:pPr algn="l" defTabSz="914400">
                        <a:defRPr sz="1800"/>
                      </a:pPr>
                      <a:r>
                        <a:rPr sz="2300" dirty="0">
                          <a:sym typeface="Helvetica Neue"/>
                        </a:rPr>
                        <a:t>Guest in the house</a:t>
                      </a:r>
                    </a:p>
                  </a:txBody>
                  <a:tcPr marL="35719" marR="35719" marT="35719" marB="35719"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1"/>
                  </a:ext>
                </a:extLst>
              </a:tr>
              <a:tr h="757238">
                <a:tc>
                  <a:txBody>
                    <a:bodyPr/>
                    <a:lstStyle/>
                    <a:p>
                      <a:pPr algn="l">
                        <a:defRPr sz="1800"/>
                      </a:pPr>
                      <a:r>
                        <a:rPr sz="2300" dirty="0">
                          <a:sym typeface="Helvetica Neue"/>
                        </a:rPr>
                        <a:t>Processing features in real time</a:t>
                      </a:r>
                      <a:r>
                        <a:rPr lang="en-US" sz="2300" dirty="0">
                          <a:sym typeface="Helvetica Neue"/>
                        </a:rPr>
                        <a:t>…</a:t>
                      </a:r>
                      <a:endParaRPr sz="2300" dirty="0">
                        <a:sym typeface="Helvetica Neue"/>
                      </a:endParaRPr>
                    </a:p>
                  </a:txBody>
                  <a:tcPr marL="35719" marR="35719" marT="35719" marB="35719" anchor="ctr" horzOverflow="overflow">
                    <a:lnL w="12700">
                      <a:miter lim="400000"/>
                    </a:lnL>
                    <a:lnR w="12700">
                      <a:miter lim="400000"/>
                    </a:lnR>
                    <a:lnT w="12700">
                      <a:miter lim="400000"/>
                    </a:lnT>
                    <a:lnB w="12700">
                      <a:miter lim="400000"/>
                    </a:lnB>
                  </a:tcPr>
                </a:tc>
                <a:tc>
                  <a:txBody>
                    <a:bodyPr/>
                    <a:lstStyle/>
                    <a:p>
                      <a:pPr algn="l" defTabSz="914400">
                        <a:defRPr sz="2200">
                          <a:sym typeface="Helvetica Neue"/>
                        </a:defRPr>
                      </a:pPr>
                      <a:endParaRPr sz="1500" dirty="0"/>
                    </a:p>
                  </a:txBody>
                  <a:tcPr marL="35719" marR="35719" marT="35719" marB="35719" anchor="ctr" horzOverflow="overflow">
                    <a:lnL w="12700">
                      <a:miter lim="400000"/>
                    </a:lnL>
                    <a:lnR w="12700">
                      <a:miter lim="400000"/>
                    </a:lnR>
                    <a:lnT w="12700">
                      <a:miter lim="400000"/>
                    </a:lnT>
                    <a:lnB w="12700">
                      <a:miter lim="400000"/>
                    </a:lnB>
                  </a:tcPr>
                </a:tc>
                <a:tc>
                  <a:txBody>
                    <a:bodyPr/>
                    <a:lstStyle/>
                    <a:p>
                      <a:pPr algn="l">
                        <a:defRPr sz="1800"/>
                      </a:pPr>
                      <a:r>
                        <a:rPr sz="2300" dirty="0">
                          <a:sym typeface="Helvetica Neue"/>
                        </a:rPr>
                        <a:t>Residents test sensors for fun…</a:t>
                      </a:r>
                    </a:p>
                  </a:txBody>
                  <a:tcPr marL="35719" marR="35719" marT="35719" marB="35719"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D055C558-2D13-514A-B139-83155C39E46E}"/>
              </a:ext>
            </a:extLst>
          </p:cNvPr>
          <p:cNvGrpSpPr/>
          <p:nvPr/>
        </p:nvGrpSpPr>
        <p:grpSpPr>
          <a:xfrm>
            <a:off x="272847" y="1791734"/>
            <a:ext cx="7105457" cy="2514451"/>
            <a:chOff x="272847" y="1791734"/>
            <a:chExt cx="7105457" cy="2514451"/>
          </a:xfrm>
        </p:grpSpPr>
        <p:pic>
          <p:nvPicPr>
            <p:cNvPr id="1026" name="Picture 2" descr="Neural Network Part1: Inside a Single Neuron | by Shweta Kadam | Analytics  Vidhya | Medium">
              <a:extLst>
                <a:ext uri="{FF2B5EF4-FFF2-40B4-BE49-F238E27FC236}">
                  <a16:creationId xmlns:a16="http://schemas.microsoft.com/office/drawing/2014/main" id="{2F184052-B99A-6843-81C9-72F4AA8951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51806"/>
            <a:stretch/>
          </p:blipFill>
          <p:spPr bwMode="auto">
            <a:xfrm>
              <a:off x="272847" y="1791734"/>
              <a:ext cx="7105457" cy="234433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F5CCBA99-43CF-2D49-836E-BFE5367692E6}"/>
                </a:ext>
              </a:extLst>
            </p:cNvPr>
            <p:cNvSpPr/>
            <p:nvPr/>
          </p:nvSpPr>
          <p:spPr>
            <a:xfrm>
              <a:off x="2583710" y="3912781"/>
              <a:ext cx="808075" cy="3934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41D4588-45BB-DD4C-B4C4-B1A714F97456}"/>
              </a:ext>
            </a:extLst>
          </p:cNvPr>
          <p:cNvSpPr>
            <a:spLocks noGrp="1"/>
          </p:cNvSpPr>
          <p:nvPr>
            <p:ph type="title"/>
          </p:nvPr>
        </p:nvSpPr>
        <p:spPr/>
        <p:txBody>
          <a:bodyPr/>
          <a:lstStyle/>
          <a:p>
            <a:r>
              <a:rPr lang="en-US" dirty="0"/>
              <a:t>DL: forward propagation of a single neuron</a:t>
            </a:r>
          </a:p>
        </p:txBody>
      </p:sp>
      <p:sp>
        <p:nvSpPr>
          <p:cNvPr id="4" name="Line Callout 1 3">
            <a:extLst>
              <a:ext uri="{FF2B5EF4-FFF2-40B4-BE49-F238E27FC236}">
                <a16:creationId xmlns:a16="http://schemas.microsoft.com/office/drawing/2014/main" id="{34F7F168-5F7E-604A-B43F-0315A7E0EFBB}"/>
              </a:ext>
            </a:extLst>
          </p:cNvPr>
          <p:cNvSpPr/>
          <p:nvPr/>
        </p:nvSpPr>
        <p:spPr>
          <a:xfrm>
            <a:off x="5613991" y="2296632"/>
            <a:ext cx="2190307" cy="584790"/>
          </a:xfrm>
          <a:prstGeom prst="borderCallout1">
            <a:avLst>
              <a:gd name="adj1" fmla="val 53296"/>
              <a:gd name="adj2" fmla="val -2508"/>
              <a:gd name="adj3" fmla="val 190682"/>
              <a:gd name="adj4" fmla="val -208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Activation function</a:t>
            </a:r>
          </a:p>
        </p:txBody>
      </p:sp>
      <p:sp>
        <p:nvSpPr>
          <p:cNvPr id="5" name="TextBox 4">
            <a:extLst>
              <a:ext uri="{FF2B5EF4-FFF2-40B4-BE49-F238E27FC236}">
                <a16:creationId xmlns:a16="http://schemas.microsoft.com/office/drawing/2014/main" id="{EC2A3520-8ACE-714E-AB8B-AC53BFF11AE9}"/>
              </a:ext>
            </a:extLst>
          </p:cNvPr>
          <p:cNvSpPr txBox="1"/>
          <p:nvPr/>
        </p:nvSpPr>
        <p:spPr>
          <a:xfrm>
            <a:off x="7804298" y="3215674"/>
            <a:ext cx="4094227" cy="1862048"/>
          </a:xfrm>
          <a:prstGeom prst="rect">
            <a:avLst/>
          </a:prstGeom>
          <a:noFill/>
        </p:spPr>
        <p:txBody>
          <a:bodyPr wrap="square" rtlCol="0">
            <a:spAutoFit/>
          </a:bodyPr>
          <a:lstStyle/>
          <a:p>
            <a:r>
              <a:rPr lang="en-US" sz="2500" dirty="0"/>
              <a:t>Forward propagation: </a:t>
            </a:r>
          </a:p>
          <a:p>
            <a:pPr marL="285750" indent="-285750">
              <a:buFont typeface="Arial" panose="020B0604020202020204" pitchFamily="34" charset="0"/>
              <a:buChar char="•"/>
            </a:pPr>
            <a:r>
              <a:rPr lang="en-US" dirty="0"/>
              <a:t>Pass through multiple input at once as a matrix</a:t>
            </a:r>
          </a:p>
          <a:p>
            <a:pPr marL="285750" indent="-285750">
              <a:buFont typeface="Arial" panose="020B0604020202020204" pitchFamily="34" charset="0"/>
              <a:buChar char="•"/>
            </a:pPr>
            <a:r>
              <a:rPr lang="en-US" dirty="0"/>
              <a:t>(instead of pass input through the network one at a time)</a:t>
            </a:r>
          </a:p>
          <a:p>
            <a:pPr marL="285750" indent="-285750">
              <a:buFont typeface="Arial" panose="020B0604020202020204" pitchFamily="34" charset="0"/>
              <a:buChar char="•"/>
            </a:pPr>
            <a:r>
              <a:rPr lang="en-US" dirty="0"/>
              <a:t>Why do so?  </a:t>
            </a:r>
          </a:p>
        </p:txBody>
      </p:sp>
      <p:pic>
        <p:nvPicPr>
          <p:cNvPr id="10" name="Picture 2" descr="Neural Network Part1: Inside a Single Neuron | by Shweta Kadam | Analytics  Vidhya | Medium">
            <a:extLst>
              <a:ext uri="{FF2B5EF4-FFF2-40B4-BE49-F238E27FC236}">
                <a16:creationId xmlns:a16="http://schemas.microsoft.com/office/drawing/2014/main" id="{9D55FAF5-1C79-564D-AA59-A6826818FC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1868"/>
          <a:stretch/>
        </p:blipFill>
        <p:spPr bwMode="auto">
          <a:xfrm>
            <a:off x="207287" y="4727374"/>
            <a:ext cx="7105457" cy="8819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2694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642AF-7FDA-254B-BDE3-92E59528E7E7}"/>
              </a:ext>
            </a:extLst>
          </p:cNvPr>
          <p:cNvSpPr>
            <a:spLocks noGrp="1"/>
          </p:cNvSpPr>
          <p:nvPr>
            <p:ph type="title"/>
          </p:nvPr>
        </p:nvSpPr>
        <p:spPr/>
        <p:txBody>
          <a:bodyPr/>
          <a:lstStyle/>
          <a:p>
            <a:r>
              <a:rPr lang="en-US" dirty="0"/>
              <a:t>Forward propagation</a:t>
            </a:r>
          </a:p>
        </p:txBody>
      </p:sp>
      <p:graphicFrame>
        <p:nvGraphicFramePr>
          <p:cNvPr id="4" name="Table 4">
            <a:extLst>
              <a:ext uri="{FF2B5EF4-FFF2-40B4-BE49-F238E27FC236}">
                <a16:creationId xmlns:a16="http://schemas.microsoft.com/office/drawing/2014/main" id="{6EDD24E7-1FC4-F24F-BCCF-A78DC9F642D9}"/>
              </a:ext>
            </a:extLst>
          </p:cNvPr>
          <p:cNvGraphicFramePr>
            <a:graphicFrameLocks noGrp="1"/>
          </p:cNvGraphicFramePr>
          <p:nvPr>
            <p:extLst>
              <p:ext uri="{D42A27DB-BD31-4B8C-83A1-F6EECF244321}">
                <p14:modId xmlns:p14="http://schemas.microsoft.com/office/powerpoint/2010/main" val="2341039636"/>
              </p:ext>
            </p:extLst>
          </p:nvPr>
        </p:nvGraphicFramePr>
        <p:xfrm>
          <a:off x="1170763" y="3037204"/>
          <a:ext cx="1253460" cy="1734525"/>
        </p:xfrm>
        <a:graphic>
          <a:graphicData uri="http://schemas.openxmlformats.org/drawingml/2006/table">
            <a:tbl>
              <a:tblPr firstRow="1" bandRow="1">
                <a:tableStyleId>{2D5ABB26-0587-4C30-8999-92F81FD0307C}</a:tableStyleId>
              </a:tblPr>
              <a:tblGrid>
                <a:gridCol w="626730">
                  <a:extLst>
                    <a:ext uri="{9D8B030D-6E8A-4147-A177-3AD203B41FA5}">
                      <a16:colId xmlns:a16="http://schemas.microsoft.com/office/drawing/2014/main" val="68773998"/>
                    </a:ext>
                  </a:extLst>
                </a:gridCol>
                <a:gridCol w="626730">
                  <a:extLst>
                    <a:ext uri="{9D8B030D-6E8A-4147-A177-3AD203B41FA5}">
                      <a16:colId xmlns:a16="http://schemas.microsoft.com/office/drawing/2014/main" val="1095448284"/>
                    </a:ext>
                  </a:extLst>
                </a:gridCol>
              </a:tblGrid>
              <a:tr h="578175">
                <a:tc>
                  <a:txBody>
                    <a:bodyPr/>
                    <a:lstStyle/>
                    <a:p>
                      <a:r>
                        <a:rPr lang="en-US" dirty="0"/>
                        <a:t>3</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5</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907489960"/>
                  </a:ext>
                </a:extLst>
              </a:tr>
              <a:tr h="578175">
                <a:tc>
                  <a:txBody>
                    <a:bodyPr/>
                    <a:lstStyle/>
                    <a:p>
                      <a:r>
                        <a:rPr lang="en-US" dirty="0"/>
                        <a:t>5</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1</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800924676"/>
                  </a:ext>
                </a:extLst>
              </a:tr>
              <a:tr h="578175">
                <a:tc>
                  <a:txBody>
                    <a:bodyPr/>
                    <a:lstStyle/>
                    <a:p>
                      <a:r>
                        <a:rPr lang="en-US" dirty="0"/>
                        <a:t>10</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2</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1044499457"/>
                  </a:ext>
                </a:extLst>
              </a:tr>
            </a:tbl>
          </a:graphicData>
        </a:graphic>
      </p:graphicFrame>
      <p:sp>
        <p:nvSpPr>
          <p:cNvPr id="5" name="TextBox 4">
            <a:extLst>
              <a:ext uri="{FF2B5EF4-FFF2-40B4-BE49-F238E27FC236}">
                <a16:creationId xmlns:a16="http://schemas.microsoft.com/office/drawing/2014/main" id="{78FE3839-6921-E943-88F5-07E7D5EF23F4}"/>
              </a:ext>
            </a:extLst>
          </p:cNvPr>
          <p:cNvSpPr txBox="1"/>
          <p:nvPr/>
        </p:nvSpPr>
        <p:spPr>
          <a:xfrm>
            <a:off x="1073889" y="2530549"/>
            <a:ext cx="1637414" cy="382772"/>
          </a:xfrm>
          <a:prstGeom prst="rect">
            <a:avLst/>
          </a:prstGeom>
          <a:noFill/>
        </p:spPr>
        <p:txBody>
          <a:bodyPr wrap="square" rtlCol="0">
            <a:spAutoFit/>
          </a:bodyPr>
          <a:lstStyle/>
          <a:p>
            <a:r>
              <a:rPr lang="en-US" b="1" dirty="0">
                <a:solidFill>
                  <a:srgbClr val="00B050"/>
                </a:solidFill>
              </a:rPr>
              <a:t>Input Matrix</a:t>
            </a:r>
          </a:p>
        </p:txBody>
      </p:sp>
      <p:sp>
        <p:nvSpPr>
          <p:cNvPr id="6" name="TextBox 5">
            <a:extLst>
              <a:ext uri="{FF2B5EF4-FFF2-40B4-BE49-F238E27FC236}">
                <a16:creationId xmlns:a16="http://schemas.microsoft.com/office/drawing/2014/main" id="{83E336A8-BC98-4A40-93E8-08E645A4569A}"/>
              </a:ext>
            </a:extLst>
          </p:cNvPr>
          <p:cNvSpPr txBox="1"/>
          <p:nvPr/>
        </p:nvSpPr>
        <p:spPr>
          <a:xfrm>
            <a:off x="3693043" y="2530549"/>
            <a:ext cx="1112873" cy="369332"/>
          </a:xfrm>
          <a:prstGeom prst="rect">
            <a:avLst/>
          </a:prstGeom>
          <a:noFill/>
        </p:spPr>
        <p:txBody>
          <a:bodyPr wrap="square" rtlCol="0">
            <a:spAutoFit/>
          </a:bodyPr>
          <a:lstStyle/>
          <a:p>
            <a:r>
              <a:rPr lang="en-US" b="1" dirty="0">
                <a:solidFill>
                  <a:srgbClr val="00B050"/>
                </a:solidFill>
              </a:rPr>
              <a:t>Output</a:t>
            </a:r>
          </a:p>
        </p:txBody>
      </p:sp>
      <mc:AlternateContent xmlns:mc="http://schemas.openxmlformats.org/markup-compatibility/2006" xmlns:p14="http://schemas.microsoft.com/office/powerpoint/2010/main">
        <mc:Choice Requires="p14">
          <p:contentPart p14:bwMode="auto" r:id="rId2">
            <p14:nvContentPartPr>
              <p14:cNvPr id="7" name="Ink 6">
                <a:extLst>
                  <a:ext uri="{FF2B5EF4-FFF2-40B4-BE49-F238E27FC236}">
                    <a16:creationId xmlns:a16="http://schemas.microsoft.com/office/drawing/2014/main" id="{820A0B45-83E8-CD4C-8699-5A2390F83A81}"/>
                  </a:ext>
                </a:extLst>
              </p14:cNvPr>
              <p14:cNvContentPartPr/>
              <p14:nvPr/>
            </p14:nvContentPartPr>
            <p14:xfrm>
              <a:off x="765854" y="4809692"/>
              <a:ext cx="649440" cy="325440"/>
            </p14:xfrm>
          </p:contentPart>
        </mc:Choice>
        <mc:Fallback xmlns="">
          <p:pic>
            <p:nvPicPr>
              <p:cNvPr id="7" name="Ink 6">
                <a:extLst>
                  <a:ext uri="{FF2B5EF4-FFF2-40B4-BE49-F238E27FC236}">
                    <a16:creationId xmlns:a16="http://schemas.microsoft.com/office/drawing/2014/main" id="{820A0B45-83E8-CD4C-8699-5A2390F83A81}"/>
                  </a:ext>
                </a:extLst>
              </p:cNvPr>
              <p:cNvPicPr/>
              <p:nvPr/>
            </p:nvPicPr>
            <p:blipFill>
              <a:blip r:embed="rId3"/>
              <a:stretch>
                <a:fillRect/>
              </a:stretch>
            </p:blipFill>
            <p:spPr>
              <a:xfrm>
                <a:off x="761534" y="4805372"/>
                <a:ext cx="658080" cy="3340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D95C382E-1DDE-9B48-9A7D-CAA9E30D1505}"/>
                  </a:ext>
                </a:extLst>
              </p14:cNvPr>
              <p14:cNvContentPartPr/>
              <p14:nvPr/>
            </p14:nvContentPartPr>
            <p14:xfrm>
              <a:off x="2106854" y="4815812"/>
              <a:ext cx="487080" cy="271080"/>
            </p14:xfrm>
          </p:contentPart>
        </mc:Choice>
        <mc:Fallback xmlns="">
          <p:pic>
            <p:nvPicPr>
              <p:cNvPr id="8" name="Ink 7">
                <a:extLst>
                  <a:ext uri="{FF2B5EF4-FFF2-40B4-BE49-F238E27FC236}">
                    <a16:creationId xmlns:a16="http://schemas.microsoft.com/office/drawing/2014/main" id="{D95C382E-1DDE-9B48-9A7D-CAA9E30D1505}"/>
                  </a:ext>
                </a:extLst>
              </p:cNvPr>
              <p:cNvPicPr/>
              <p:nvPr/>
            </p:nvPicPr>
            <p:blipFill>
              <a:blip r:embed="rId5"/>
              <a:stretch>
                <a:fillRect/>
              </a:stretch>
            </p:blipFill>
            <p:spPr>
              <a:xfrm>
                <a:off x="2102534" y="4811492"/>
                <a:ext cx="495720" cy="279720"/>
              </a:xfrm>
              <a:prstGeom prst="rect">
                <a:avLst/>
              </a:prstGeom>
            </p:spPr>
          </p:pic>
        </mc:Fallback>
      </mc:AlternateContent>
      <p:sp>
        <p:nvSpPr>
          <p:cNvPr id="9" name="TextBox 8">
            <a:extLst>
              <a:ext uri="{FF2B5EF4-FFF2-40B4-BE49-F238E27FC236}">
                <a16:creationId xmlns:a16="http://schemas.microsoft.com/office/drawing/2014/main" id="{4C2633AE-A320-624B-B321-895989F7D718}"/>
              </a:ext>
            </a:extLst>
          </p:cNvPr>
          <p:cNvSpPr txBox="1"/>
          <p:nvPr/>
        </p:nvSpPr>
        <p:spPr>
          <a:xfrm>
            <a:off x="396013" y="5173095"/>
            <a:ext cx="1339702" cy="646331"/>
          </a:xfrm>
          <a:prstGeom prst="rect">
            <a:avLst/>
          </a:prstGeom>
          <a:noFill/>
        </p:spPr>
        <p:txBody>
          <a:bodyPr wrap="square" rtlCol="0">
            <a:spAutoFit/>
          </a:bodyPr>
          <a:lstStyle/>
          <a:p>
            <a:r>
              <a:rPr lang="en-US" dirty="0"/>
              <a:t>Hours of </a:t>
            </a:r>
          </a:p>
          <a:p>
            <a:r>
              <a:rPr lang="en-US" dirty="0"/>
              <a:t>sleep</a:t>
            </a:r>
          </a:p>
        </p:txBody>
      </p:sp>
      <p:sp>
        <p:nvSpPr>
          <p:cNvPr id="10" name="TextBox 9">
            <a:extLst>
              <a:ext uri="{FF2B5EF4-FFF2-40B4-BE49-F238E27FC236}">
                <a16:creationId xmlns:a16="http://schemas.microsoft.com/office/drawing/2014/main" id="{8E812310-68C4-EB46-A35D-D66AC81451F9}"/>
              </a:ext>
            </a:extLst>
          </p:cNvPr>
          <p:cNvSpPr txBox="1"/>
          <p:nvPr/>
        </p:nvSpPr>
        <p:spPr>
          <a:xfrm>
            <a:off x="2041452" y="5173604"/>
            <a:ext cx="1339702" cy="646331"/>
          </a:xfrm>
          <a:prstGeom prst="rect">
            <a:avLst/>
          </a:prstGeom>
          <a:noFill/>
        </p:spPr>
        <p:txBody>
          <a:bodyPr wrap="square" rtlCol="0">
            <a:spAutoFit/>
          </a:bodyPr>
          <a:lstStyle/>
          <a:p>
            <a:r>
              <a:rPr lang="en-US" dirty="0"/>
              <a:t>Hours of </a:t>
            </a:r>
          </a:p>
          <a:p>
            <a:r>
              <a:rPr lang="en-US" dirty="0"/>
              <a:t>study</a:t>
            </a:r>
          </a:p>
        </p:txBody>
      </p:sp>
      <p:graphicFrame>
        <p:nvGraphicFramePr>
          <p:cNvPr id="11" name="Table 4">
            <a:extLst>
              <a:ext uri="{FF2B5EF4-FFF2-40B4-BE49-F238E27FC236}">
                <a16:creationId xmlns:a16="http://schemas.microsoft.com/office/drawing/2014/main" id="{FABAEF17-D877-A742-9833-1C242E9B3A67}"/>
              </a:ext>
            </a:extLst>
          </p:cNvPr>
          <p:cNvGraphicFramePr>
            <a:graphicFrameLocks noGrp="1"/>
          </p:cNvGraphicFramePr>
          <p:nvPr>
            <p:extLst>
              <p:ext uri="{D42A27DB-BD31-4B8C-83A1-F6EECF244321}">
                <p14:modId xmlns:p14="http://schemas.microsoft.com/office/powerpoint/2010/main" val="1234391846"/>
              </p:ext>
            </p:extLst>
          </p:nvPr>
        </p:nvGraphicFramePr>
        <p:xfrm>
          <a:off x="3851054" y="3075167"/>
          <a:ext cx="626730" cy="1734525"/>
        </p:xfrm>
        <a:graphic>
          <a:graphicData uri="http://schemas.openxmlformats.org/drawingml/2006/table">
            <a:tbl>
              <a:tblPr firstRow="1" bandRow="1">
                <a:tableStyleId>{2D5ABB26-0587-4C30-8999-92F81FD0307C}</a:tableStyleId>
              </a:tblPr>
              <a:tblGrid>
                <a:gridCol w="626730">
                  <a:extLst>
                    <a:ext uri="{9D8B030D-6E8A-4147-A177-3AD203B41FA5}">
                      <a16:colId xmlns:a16="http://schemas.microsoft.com/office/drawing/2014/main" val="68773998"/>
                    </a:ext>
                  </a:extLst>
                </a:gridCol>
              </a:tblGrid>
              <a:tr h="578175">
                <a:tc>
                  <a:txBody>
                    <a:bodyPr/>
                    <a:lstStyle/>
                    <a:p>
                      <a:r>
                        <a:rPr lang="en-US" dirty="0"/>
                        <a:t>70</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907489960"/>
                  </a:ext>
                </a:extLst>
              </a:tr>
              <a:tr h="578175">
                <a:tc>
                  <a:txBody>
                    <a:bodyPr/>
                    <a:lstStyle/>
                    <a:p>
                      <a:r>
                        <a:rPr lang="en-US" dirty="0"/>
                        <a:t>82</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800924676"/>
                  </a:ext>
                </a:extLst>
              </a:tr>
              <a:tr h="578175">
                <a:tc>
                  <a:txBody>
                    <a:bodyPr/>
                    <a:lstStyle/>
                    <a:p>
                      <a:r>
                        <a:rPr lang="en-US" dirty="0"/>
                        <a:t>95</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1044499457"/>
                  </a:ext>
                </a:extLst>
              </a:tr>
            </a:tbl>
          </a:graphicData>
        </a:graphic>
      </p:graphicFrame>
      <mc:AlternateContent xmlns:mc="http://schemas.openxmlformats.org/markup-compatibility/2006" xmlns:p14="http://schemas.microsoft.com/office/powerpoint/2010/main">
        <mc:Choice Requires="p14">
          <p:contentPart p14:bwMode="auto" r:id="rId6">
            <p14:nvContentPartPr>
              <p14:cNvPr id="12" name="Ink 11">
                <a:extLst>
                  <a:ext uri="{FF2B5EF4-FFF2-40B4-BE49-F238E27FC236}">
                    <a16:creationId xmlns:a16="http://schemas.microsoft.com/office/drawing/2014/main" id="{64AA2E3B-92EB-7C43-9865-8825C4EFDD2D}"/>
                  </a:ext>
                </a:extLst>
              </p14:cNvPr>
              <p14:cNvContentPartPr/>
              <p14:nvPr/>
            </p14:nvContentPartPr>
            <p14:xfrm>
              <a:off x="4079654" y="4865852"/>
              <a:ext cx="340920" cy="285840"/>
            </p14:xfrm>
          </p:contentPart>
        </mc:Choice>
        <mc:Fallback xmlns="">
          <p:pic>
            <p:nvPicPr>
              <p:cNvPr id="12" name="Ink 11">
                <a:extLst>
                  <a:ext uri="{FF2B5EF4-FFF2-40B4-BE49-F238E27FC236}">
                    <a16:creationId xmlns:a16="http://schemas.microsoft.com/office/drawing/2014/main" id="{64AA2E3B-92EB-7C43-9865-8825C4EFDD2D}"/>
                  </a:ext>
                </a:extLst>
              </p:cNvPr>
              <p:cNvPicPr/>
              <p:nvPr/>
            </p:nvPicPr>
            <p:blipFill>
              <a:blip r:embed="rId7"/>
              <a:stretch>
                <a:fillRect/>
              </a:stretch>
            </p:blipFill>
            <p:spPr>
              <a:xfrm>
                <a:off x="4075334" y="4861532"/>
                <a:ext cx="349560" cy="294480"/>
              </a:xfrm>
              <a:prstGeom prst="rect">
                <a:avLst/>
              </a:prstGeom>
            </p:spPr>
          </p:pic>
        </mc:Fallback>
      </mc:AlternateContent>
      <p:sp>
        <p:nvSpPr>
          <p:cNvPr id="13" name="TextBox 12">
            <a:extLst>
              <a:ext uri="{FF2B5EF4-FFF2-40B4-BE49-F238E27FC236}">
                <a16:creationId xmlns:a16="http://schemas.microsoft.com/office/drawing/2014/main" id="{F72F9C0D-6A70-5245-9083-71F105B8CAA3}"/>
              </a:ext>
            </a:extLst>
          </p:cNvPr>
          <p:cNvSpPr txBox="1"/>
          <p:nvPr/>
        </p:nvSpPr>
        <p:spPr>
          <a:xfrm>
            <a:off x="3579628" y="5207852"/>
            <a:ext cx="1339702" cy="369332"/>
          </a:xfrm>
          <a:prstGeom prst="rect">
            <a:avLst/>
          </a:prstGeom>
          <a:noFill/>
        </p:spPr>
        <p:txBody>
          <a:bodyPr wrap="square" rtlCol="0">
            <a:spAutoFit/>
          </a:bodyPr>
          <a:lstStyle/>
          <a:p>
            <a:r>
              <a:rPr lang="en-US" dirty="0"/>
              <a:t>Test score</a:t>
            </a:r>
          </a:p>
        </p:txBody>
      </p:sp>
      <p:sp>
        <p:nvSpPr>
          <p:cNvPr id="14" name="TextBox 13">
            <a:extLst>
              <a:ext uri="{FF2B5EF4-FFF2-40B4-BE49-F238E27FC236}">
                <a16:creationId xmlns:a16="http://schemas.microsoft.com/office/drawing/2014/main" id="{6D4E346D-D44A-CD49-BE38-0449DD408071}"/>
              </a:ext>
            </a:extLst>
          </p:cNvPr>
          <p:cNvSpPr txBox="1"/>
          <p:nvPr/>
        </p:nvSpPr>
        <p:spPr>
          <a:xfrm>
            <a:off x="6096000" y="2530549"/>
            <a:ext cx="3643423" cy="1200329"/>
          </a:xfrm>
          <a:prstGeom prst="rect">
            <a:avLst/>
          </a:prstGeom>
          <a:noFill/>
        </p:spPr>
        <p:txBody>
          <a:bodyPr wrap="square" rtlCol="0">
            <a:spAutoFit/>
          </a:bodyPr>
          <a:lstStyle/>
          <a:p>
            <a:r>
              <a:rPr lang="en-US" dirty="0"/>
              <a:t>Input Matrix:</a:t>
            </a:r>
          </a:p>
          <a:p>
            <a:pPr marL="285750" indent="-285750">
              <a:buFont typeface="Arial" panose="020B0604020202020204" pitchFamily="34" charset="0"/>
              <a:buChar char="•"/>
            </a:pPr>
            <a:r>
              <a:rPr lang="en-US" dirty="0"/>
              <a:t>Dimension: </a:t>
            </a:r>
          </a:p>
          <a:p>
            <a:pPr marL="285750" indent="-285750">
              <a:buFont typeface="Arial" panose="020B0604020202020204" pitchFamily="34" charset="0"/>
              <a:buChar char="•"/>
            </a:pPr>
            <a:r>
              <a:rPr lang="en-US" dirty="0"/>
              <a:t>Number of examples</a:t>
            </a:r>
          </a:p>
          <a:p>
            <a:pPr marL="285750" indent="-285750">
              <a:buFont typeface="Arial" panose="020B0604020202020204" pitchFamily="34" charset="0"/>
              <a:buChar char="•"/>
            </a:pPr>
            <a:endParaRPr lang="en-US" dirty="0"/>
          </a:p>
        </p:txBody>
      </p:sp>
      <p:sp>
        <p:nvSpPr>
          <p:cNvPr id="15" name="TextBox 14">
            <a:extLst>
              <a:ext uri="{FF2B5EF4-FFF2-40B4-BE49-F238E27FC236}">
                <a16:creationId xmlns:a16="http://schemas.microsoft.com/office/drawing/2014/main" id="{58279D1D-7CD6-D04B-8868-52B854E49ABD}"/>
              </a:ext>
            </a:extLst>
          </p:cNvPr>
          <p:cNvSpPr txBox="1"/>
          <p:nvPr/>
        </p:nvSpPr>
        <p:spPr>
          <a:xfrm>
            <a:off x="6096000" y="4171564"/>
            <a:ext cx="3643423" cy="1200329"/>
          </a:xfrm>
          <a:prstGeom prst="rect">
            <a:avLst/>
          </a:prstGeom>
          <a:noFill/>
        </p:spPr>
        <p:txBody>
          <a:bodyPr wrap="square" rtlCol="0">
            <a:spAutoFit/>
          </a:bodyPr>
          <a:lstStyle/>
          <a:p>
            <a:r>
              <a:rPr lang="en-US" dirty="0"/>
              <a:t>Output</a:t>
            </a:r>
          </a:p>
          <a:p>
            <a:pPr marL="285750" indent="-285750">
              <a:buFont typeface="Arial" panose="020B0604020202020204" pitchFamily="34" charset="0"/>
              <a:buChar char="•"/>
            </a:pPr>
            <a:r>
              <a:rPr lang="en-US" dirty="0"/>
              <a:t>Dimension: </a:t>
            </a:r>
          </a:p>
          <a:p>
            <a:pPr marL="285750" indent="-285750">
              <a:buFont typeface="Arial" panose="020B0604020202020204" pitchFamily="34" charset="0"/>
              <a:buChar char="•"/>
            </a:pPr>
            <a:r>
              <a:rPr lang="en-US" dirty="0"/>
              <a:t>Number of examples</a:t>
            </a:r>
          </a:p>
          <a:p>
            <a:pPr marL="285750" indent="-285750">
              <a:buFont typeface="Arial" panose="020B0604020202020204" pitchFamily="34" charset="0"/>
              <a:buChar char="•"/>
            </a:pPr>
            <a:endParaRPr lang="en-US" dirty="0"/>
          </a:p>
        </p:txBody>
      </p:sp>
      <p:sp>
        <p:nvSpPr>
          <p:cNvPr id="16" name="TextBox 15">
            <a:extLst>
              <a:ext uri="{FF2B5EF4-FFF2-40B4-BE49-F238E27FC236}">
                <a16:creationId xmlns:a16="http://schemas.microsoft.com/office/drawing/2014/main" id="{90357E0D-BEAB-7748-B5C7-12A61318D7F5}"/>
              </a:ext>
            </a:extLst>
          </p:cNvPr>
          <p:cNvSpPr txBox="1"/>
          <p:nvPr/>
        </p:nvSpPr>
        <p:spPr>
          <a:xfrm>
            <a:off x="7917711" y="2761381"/>
            <a:ext cx="769089" cy="369332"/>
          </a:xfrm>
          <a:prstGeom prst="rect">
            <a:avLst/>
          </a:prstGeom>
          <a:noFill/>
        </p:spPr>
        <p:txBody>
          <a:bodyPr wrap="square" rtlCol="0">
            <a:spAutoFit/>
          </a:bodyPr>
          <a:lstStyle/>
          <a:p>
            <a:r>
              <a:rPr lang="en-US" dirty="0"/>
              <a:t>3X2</a:t>
            </a:r>
          </a:p>
        </p:txBody>
      </p:sp>
      <p:sp>
        <p:nvSpPr>
          <p:cNvPr id="17" name="TextBox 16">
            <a:extLst>
              <a:ext uri="{FF2B5EF4-FFF2-40B4-BE49-F238E27FC236}">
                <a16:creationId xmlns:a16="http://schemas.microsoft.com/office/drawing/2014/main" id="{2565FB28-5B46-8242-8CDE-54CA1D8740A2}"/>
              </a:ext>
            </a:extLst>
          </p:cNvPr>
          <p:cNvSpPr txBox="1"/>
          <p:nvPr/>
        </p:nvSpPr>
        <p:spPr>
          <a:xfrm>
            <a:off x="8686800" y="3130713"/>
            <a:ext cx="769089" cy="369332"/>
          </a:xfrm>
          <a:prstGeom prst="rect">
            <a:avLst/>
          </a:prstGeom>
          <a:noFill/>
        </p:spPr>
        <p:txBody>
          <a:bodyPr wrap="square" rtlCol="0">
            <a:spAutoFit/>
          </a:bodyPr>
          <a:lstStyle/>
          <a:p>
            <a:r>
              <a:rPr lang="en-US" dirty="0"/>
              <a:t>3</a:t>
            </a:r>
          </a:p>
        </p:txBody>
      </p:sp>
      <p:sp>
        <p:nvSpPr>
          <p:cNvPr id="18" name="TextBox 17">
            <a:extLst>
              <a:ext uri="{FF2B5EF4-FFF2-40B4-BE49-F238E27FC236}">
                <a16:creationId xmlns:a16="http://schemas.microsoft.com/office/drawing/2014/main" id="{116FF1F8-3778-DD4C-A6E5-771B91547BAB}"/>
              </a:ext>
            </a:extLst>
          </p:cNvPr>
          <p:cNvSpPr txBox="1"/>
          <p:nvPr/>
        </p:nvSpPr>
        <p:spPr>
          <a:xfrm>
            <a:off x="7917710" y="4402396"/>
            <a:ext cx="769089" cy="369332"/>
          </a:xfrm>
          <a:prstGeom prst="rect">
            <a:avLst/>
          </a:prstGeom>
          <a:noFill/>
        </p:spPr>
        <p:txBody>
          <a:bodyPr wrap="square" rtlCol="0">
            <a:spAutoFit/>
          </a:bodyPr>
          <a:lstStyle/>
          <a:p>
            <a:r>
              <a:rPr lang="en-US" dirty="0"/>
              <a:t>3X1</a:t>
            </a:r>
          </a:p>
        </p:txBody>
      </p:sp>
      <p:sp>
        <p:nvSpPr>
          <p:cNvPr id="19" name="TextBox 18">
            <a:extLst>
              <a:ext uri="{FF2B5EF4-FFF2-40B4-BE49-F238E27FC236}">
                <a16:creationId xmlns:a16="http://schemas.microsoft.com/office/drawing/2014/main" id="{3452E6B9-9209-6A4A-B0F7-43D56BB9B036}"/>
              </a:ext>
            </a:extLst>
          </p:cNvPr>
          <p:cNvSpPr txBox="1"/>
          <p:nvPr/>
        </p:nvSpPr>
        <p:spPr>
          <a:xfrm>
            <a:off x="8644268" y="4746038"/>
            <a:ext cx="769089" cy="369332"/>
          </a:xfrm>
          <a:prstGeom prst="rect">
            <a:avLst/>
          </a:prstGeom>
          <a:noFill/>
        </p:spPr>
        <p:txBody>
          <a:bodyPr wrap="square" rtlCol="0">
            <a:spAutoFit/>
          </a:bodyPr>
          <a:lstStyle/>
          <a:p>
            <a:r>
              <a:rPr lang="en-US" dirty="0"/>
              <a:t>3</a:t>
            </a:r>
          </a:p>
        </p:txBody>
      </p:sp>
    </p:spTree>
    <p:extLst>
      <p:ext uri="{BB962C8B-B14F-4D97-AF65-F5344CB8AC3E}">
        <p14:creationId xmlns:p14="http://schemas.microsoft.com/office/powerpoint/2010/main" val="19714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3" grpId="0"/>
      <p:bldP spid="16" grpId="0"/>
      <p:bldP spid="17" grpId="0"/>
      <p:bldP spid="18" grpId="0"/>
      <p:bldP spid="19"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642AF-7FDA-254B-BDE3-92E59528E7E7}"/>
              </a:ext>
            </a:extLst>
          </p:cNvPr>
          <p:cNvSpPr>
            <a:spLocks noGrp="1"/>
          </p:cNvSpPr>
          <p:nvPr>
            <p:ph type="title"/>
          </p:nvPr>
        </p:nvSpPr>
        <p:spPr/>
        <p:txBody>
          <a:bodyPr/>
          <a:lstStyle/>
          <a:p>
            <a:r>
              <a:rPr lang="en-US" dirty="0"/>
              <a:t>Forward propagation (single neuron)</a:t>
            </a:r>
          </a:p>
        </p:txBody>
      </p:sp>
      <p:graphicFrame>
        <p:nvGraphicFramePr>
          <p:cNvPr id="4" name="Table 4">
            <a:extLst>
              <a:ext uri="{FF2B5EF4-FFF2-40B4-BE49-F238E27FC236}">
                <a16:creationId xmlns:a16="http://schemas.microsoft.com/office/drawing/2014/main" id="{6EDD24E7-1FC4-F24F-BCCF-A78DC9F642D9}"/>
              </a:ext>
            </a:extLst>
          </p:cNvPr>
          <p:cNvGraphicFramePr>
            <a:graphicFrameLocks noGrp="1"/>
          </p:cNvGraphicFramePr>
          <p:nvPr/>
        </p:nvGraphicFramePr>
        <p:xfrm>
          <a:off x="1170763" y="3037204"/>
          <a:ext cx="1253460" cy="1734525"/>
        </p:xfrm>
        <a:graphic>
          <a:graphicData uri="http://schemas.openxmlformats.org/drawingml/2006/table">
            <a:tbl>
              <a:tblPr firstRow="1" bandRow="1">
                <a:tableStyleId>{2D5ABB26-0587-4C30-8999-92F81FD0307C}</a:tableStyleId>
              </a:tblPr>
              <a:tblGrid>
                <a:gridCol w="626730">
                  <a:extLst>
                    <a:ext uri="{9D8B030D-6E8A-4147-A177-3AD203B41FA5}">
                      <a16:colId xmlns:a16="http://schemas.microsoft.com/office/drawing/2014/main" val="68773998"/>
                    </a:ext>
                  </a:extLst>
                </a:gridCol>
                <a:gridCol w="626730">
                  <a:extLst>
                    <a:ext uri="{9D8B030D-6E8A-4147-A177-3AD203B41FA5}">
                      <a16:colId xmlns:a16="http://schemas.microsoft.com/office/drawing/2014/main" val="1095448284"/>
                    </a:ext>
                  </a:extLst>
                </a:gridCol>
              </a:tblGrid>
              <a:tr h="578175">
                <a:tc>
                  <a:txBody>
                    <a:bodyPr/>
                    <a:lstStyle/>
                    <a:p>
                      <a:r>
                        <a:rPr lang="en-US" dirty="0"/>
                        <a:t>3</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5</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907489960"/>
                  </a:ext>
                </a:extLst>
              </a:tr>
              <a:tr h="578175">
                <a:tc>
                  <a:txBody>
                    <a:bodyPr/>
                    <a:lstStyle/>
                    <a:p>
                      <a:r>
                        <a:rPr lang="en-US" dirty="0"/>
                        <a:t>5</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1</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800924676"/>
                  </a:ext>
                </a:extLst>
              </a:tr>
              <a:tr h="578175">
                <a:tc>
                  <a:txBody>
                    <a:bodyPr/>
                    <a:lstStyle/>
                    <a:p>
                      <a:r>
                        <a:rPr lang="en-US" dirty="0"/>
                        <a:t>10</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2</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1044499457"/>
                  </a:ext>
                </a:extLst>
              </a:tr>
            </a:tbl>
          </a:graphicData>
        </a:graphic>
      </p:graphicFrame>
      <p:sp>
        <p:nvSpPr>
          <p:cNvPr id="5" name="TextBox 4">
            <a:extLst>
              <a:ext uri="{FF2B5EF4-FFF2-40B4-BE49-F238E27FC236}">
                <a16:creationId xmlns:a16="http://schemas.microsoft.com/office/drawing/2014/main" id="{78FE3839-6921-E943-88F5-07E7D5EF23F4}"/>
              </a:ext>
            </a:extLst>
          </p:cNvPr>
          <p:cNvSpPr txBox="1"/>
          <p:nvPr/>
        </p:nvSpPr>
        <p:spPr>
          <a:xfrm>
            <a:off x="1073889" y="2530549"/>
            <a:ext cx="1637414" cy="382772"/>
          </a:xfrm>
          <a:prstGeom prst="rect">
            <a:avLst/>
          </a:prstGeom>
          <a:noFill/>
        </p:spPr>
        <p:txBody>
          <a:bodyPr wrap="square" rtlCol="0">
            <a:spAutoFit/>
          </a:bodyPr>
          <a:lstStyle/>
          <a:p>
            <a:r>
              <a:rPr lang="en-US" b="1" dirty="0">
                <a:solidFill>
                  <a:srgbClr val="00B050"/>
                </a:solidFill>
              </a:rPr>
              <a:t>Input Matrix</a:t>
            </a:r>
          </a:p>
        </p:txBody>
      </p:sp>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820A0B45-83E8-CD4C-8699-5A2390F83A81}"/>
                  </a:ext>
                </a:extLst>
              </p14:cNvPr>
              <p14:cNvContentPartPr/>
              <p14:nvPr/>
            </p14:nvContentPartPr>
            <p14:xfrm>
              <a:off x="765854" y="4809692"/>
              <a:ext cx="649440" cy="325440"/>
            </p14:xfrm>
          </p:contentPart>
        </mc:Choice>
        <mc:Fallback xmlns="">
          <p:pic>
            <p:nvPicPr>
              <p:cNvPr id="7" name="Ink 6">
                <a:extLst>
                  <a:ext uri="{FF2B5EF4-FFF2-40B4-BE49-F238E27FC236}">
                    <a16:creationId xmlns:a16="http://schemas.microsoft.com/office/drawing/2014/main" id="{820A0B45-83E8-CD4C-8699-5A2390F83A81}"/>
                  </a:ext>
                </a:extLst>
              </p:cNvPr>
              <p:cNvPicPr/>
              <p:nvPr/>
            </p:nvPicPr>
            <p:blipFill>
              <a:blip r:embed="rId4"/>
              <a:stretch>
                <a:fillRect/>
              </a:stretch>
            </p:blipFill>
            <p:spPr>
              <a:xfrm>
                <a:off x="761534" y="4805372"/>
                <a:ext cx="658080" cy="3340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D95C382E-1DDE-9B48-9A7D-CAA9E30D1505}"/>
                  </a:ext>
                </a:extLst>
              </p14:cNvPr>
              <p14:cNvContentPartPr/>
              <p14:nvPr/>
            </p14:nvContentPartPr>
            <p14:xfrm>
              <a:off x="2106854" y="4815812"/>
              <a:ext cx="487080" cy="271080"/>
            </p14:xfrm>
          </p:contentPart>
        </mc:Choice>
        <mc:Fallback xmlns="">
          <p:pic>
            <p:nvPicPr>
              <p:cNvPr id="8" name="Ink 7">
                <a:extLst>
                  <a:ext uri="{FF2B5EF4-FFF2-40B4-BE49-F238E27FC236}">
                    <a16:creationId xmlns:a16="http://schemas.microsoft.com/office/drawing/2014/main" id="{D95C382E-1DDE-9B48-9A7D-CAA9E30D1505}"/>
                  </a:ext>
                </a:extLst>
              </p:cNvPr>
              <p:cNvPicPr/>
              <p:nvPr/>
            </p:nvPicPr>
            <p:blipFill>
              <a:blip r:embed="rId6"/>
              <a:stretch>
                <a:fillRect/>
              </a:stretch>
            </p:blipFill>
            <p:spPr>
              <a:xfrm>
                <a:off x="2102534" y="4811492"/>
                <a:ext cx="495720" cy="279720"/>
              </a:xfrm>
              <a:prstGeom prst="rect">
                <a:avLst/>
              </a:prstGeom>
            </p:spPr>
          </p:pic>
        </mc:Fallback>
      </mc:AlternateContent>
      <p:sp>
        <p:nvSpPr>
          <p:cNvPr id="9" name="TextBox 8">
            <a:extLst>
              <a:ext uri="{FF2B5EF4-FFF2-40B4-BE49-F238E27FC236}">
                <a16:creationId xmlns:a16="http://schemas.microsoft.com/office/drawing/2014/main" id="{4C2633AE-A320-624B-B321-895989F7D718}"/>
              </a:ext>
            </a:extLst>
          </p:cNvPr>
          <p:cNvSpPr txBox="1"/>
          <p:nvPr/>
        </p:nvSpPr>
        <p:spPr>
          <a:xfrm>
            <a:off x="396013" y="5173095"/>
            <a:ext cx="1339702" cy="646331"/>
          </a:xfrm>
          <a:prstGeom prst="rect">
            <a:avLst/>
          </a:prstGeom>
          <a:noFill/>
        </p:spPr>
        <p:txBody>
          <a:bodyPr wrap="square" rtlCol="0">
            <a:spAutoFit/>
          </a:bodyPr>
          <a:lstStyle/>
          <a:p>
            <a:r>
              <a:rPr lang="en-US" dirty="0"/>
              <a:t>Hours of </a:t>
            </a:r>
          </a:p>
          <a:p>
            <a:r>
              <a:rPr lang="en-US" dirty="0"/>
              <a:t>sleep</a:t>
            </a:r>
          </a:p>
        </p:txBody>
      </p:sp>
      <p:sp>
        <p:nvSpPr>
          <p:cNvPr id="10" name="TextBox 9">
            <a:extLst>
              <a:ext uri="{FF2B5EF4-FFF2-40B4-BE49-F238E27FC236}">
                <a16:creationId xmlns:a16="http://schemas.microsoft.com/office/drawing/2014/main" id="{8E812310-68C4-EB46-A35D-D66AC81451F9}"/>
              </a:ext>
            </a:extLst>
          </p:cNvPr>
          <p:cNvSpPr txBox="1"/>
          <p:nvPr/>
        </p:nvSpPr>
        <p:spPr>
          <a:xfrm>
            <a:off x="2041452" y="5173604"/>
            <a:ext cx="1339702" cy="646331"/>
          </a:xfrm>
          <a:prstGeom prst="rect">
            <a:avLst/>
          </a:prstGeom>
          <a:noFill/>
        </p:spPr>
        <p:txBody>
          <a:bodyPr wrap="square" rtlCol="0">
            <a:spAutoFit/>
          </a:bodyPr>
          <a:lstStyle/>
          <a:p>
            <a:r>
              <a:rPr lang="en-US" dirty="0"/>
              <a:t>Hours of </a:t>
            </a:r>
          </a:p>
          <a:p>
            <a:r>
              <a:rPr lang="en-US" dirty="0"/>
              <a:t>study</a:t>
            </a:r>
          </a:p>
        </p:txBody>
      </p:sp>
      <p:grpSp>
        <p:nvGrpSpPr>
          <p:cNvPr id="21" name="Group 20">
            <a:extLst>
              <a:ext uri="{FF2B5EF4-FFF2-40B4-BE49-F238E27FC236}">
                <a16:creationId xmlns:a16="http://schemas.microsoft.com/office/drawing/2014/main" id="{94CCBFA4-75D8-0645-9401-19E29FF7EABE}"/>
              </a:ext>
            </a:extLst>
          </p:cNvPr>
          <p:cNvGrpSpPr/>
          <p:nvPr/>
        </p:nvGrpSpPr>
        <p:grpSpPr>
          <a:xfrm>
            <a:off x="3568940" y="2721935"/>
            <a:ext cx="7105457" cy="1895346"/>
            <a:chOff x="294112" y="2032859"/>
            <a:chExt cx="7105457" cy="1895346"/>
          </a:xfrm>
        </p:grpSpPr>
        <p:pic>
          <p:nvPicPr>
            <p:cNvPr id="22" name="Picture 2" descr="Neural Network Part1: Inside a Single Neuron | by Shweta Kadam | Analytics  Vidhya | Medium">
              <a:extLst>
                <a:ext uri="{FF2B5EF4-FFF2-40B4-BE49-F238E27FC236}">
                  <a16:creationId xmlns:a16="http://schemas.microsoft.com/office/drawing/2014/main" id="{53C9A1D1-0370-3242-9BD4-28CE2E5BFD9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12535" b="51806"/>
            <a:stretch/>
          </p:blipFill>
          <p:spPr bwMode="auto">
            <a:xfrm>
              <a:off x="294112" y="2032859"/>
              <a:ext cx="7105457" cy="1734525"/>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9F5873FD-5828-DD4A-94D4-2D893E7529F4}"/>
                </a:ext>
              </a:extLst>
            </p:cNvPr>
            <p:cNvSpPr/>
            <p:nvPr/>
          </p:nvSpPr>
          <p:spPr>
            <a:xfrm>
              <a:off x="2604974" y="3534801"/>
              <a:ext cx="808075" cy="3934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239DE2A1-9A55-1D44-A66C-A6261010FBB6}"/>
                  </a:ext>
                </a:extLst>
              </p:cNvPr>
              <p:cNvSpPr txBox="1"/>
              <p:nvPr/>
            </p:nvSpPr>
            <p:spPr>
              <a:xfrm>
                <a:off x="5332229" y="5030523"/>
                <a:ext cx="2904000" cy="93147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nary>
                        <m:naryPr>
                          <m:chr m:val="∑"/>
                          <m:subHide m:val="on"/>
                          <m:supHide m:val="on"/>
                          <m:ctrlPr>
                            <a:rPr lang="en-US" sz="2500" b="0" i="1" smtClean="0">
                              <a:latin typeface="Cambria Math" panose="02040503050406030204" pitchFamily="18" charset="0"/>
                            </a:rPr>
                          </m:ctrlPr>
                        </m:naryPr>
                        <m:sub/>
                        <m:sup/>
                        <m:e>
                          <m:r>
                            <a:rPr lang="en-US" sz="2500" b="0" i="1" smtClean="0">
                              <a:latin typeface="Cambria Math" panose="02040503050406030204" pitchFamily="18" charset="0"/>
                            </a:rPr>
                            <m:t>=</m:t>
                          </m:r>
                        </m:e>
                      </m:nary>
                      <m:r>
                        <a:rPr lang="en-US" sz="2500" b="0" i="1" smtClean="0">
                          <a:latin typeface="Cambria Math" panose="02040503050406030204" pitchFamily="18" charset="0"/>
                        </a:rPr>
                        <m:t>3×</m:t>
                      </m:r>
                      <m:sSub>
                        <m:sSubPr>
                          <m:ctrlPr>
                            <a:rPr lang="en-US" sz="2500" b="0" i="1" smtClean="0">
                              <a:latin typeface="Cambria Math" panose="02040503050406030204" pitchFamily="18" charset="0"/>
                            </a:rPr>
                          </m:ctrlPr>
                        </m:sSubPr>
                        <m:e>
                          <m:r>
                            <a:rPr lang="en-US" sz="2500" b="0" i="1" smtClean="0">
                              <a:latin typeface="Cambria Math" panose="02040503050406030204" pitchFamily="18" charset="0"/>
                            </a:rPr>
                            <m:t>𝑤</m:t>
                          </m:r>
                        </m:e>
                        <m:sub>
                          <m:r>
                            <a:rPr lang="en-US" sz="2500" b="0" i="1" smtClean="0">
                              <a:latin typeface="Cambria Math" panose="02040503050406030204" pitchFamily="18" charset="0"/>
                            </a:rPr>
                            <m:t>1</m:t>
                          </m:r>
                        </m:sub>
                      </m:sSub>
                      <m:r>
                        <a:rPr lang="en-US" sz="2500" b="0" i="1" smtClean="0">
                          <a:latin typeface="Cambria Math" panose="02040503050406030204" pitchFamily="18" charset="0"/>
                        </a:rPr>
                        <m:t>+5× </m:t>
                      </m:r>
                      <m:sSub>
                        <m:sSubPr>
                          <m:ctrlPr>
                            <a:rPr lang="en-US" sz="2500" b="0" i="1" smtClean="0">
                              <a:latin typeface="Cambria Math" panose="02040503050406030204" pitchFamily="18" charset="0"/>
                            </a:rPr>
                          </m:ctrlPr>
                        </m:sSubPr>
                        <m:e>
                          <m:r>
                            <a:rPr lang="en-US" sz="2500" b="0" i="1" smtClean="0">
                              <a:latin typeface="Cambria Math" panose="02040503050406030204" pitchFamily="18" charset="0"/>
                            </a:rPr>
                            <m:t>𝑤</m:t>
                          </m:r>
                        </m:e>
                        <m:sub>
                          <m:r>
                            <a:rPr lang="en-US" sz="2500" b="0" i="1" smtClean="0">
                              <a:latin typeface="Cambria Math" panose="02040503050406030204" pitchFamily="18" charset="0"/>
                            </a:rPr>
                            <m:t>2</m:t>
                          </m:r>
                        </m:sub>
                      </m:sSub>
                    </m:oMath>
                  </m:oMathPara>
                </a14:m>
                <a:endParaRPr lang="en-US" sz="2500" dirty="0"/>
              </a:p>
            </p:txBody>
          </p:sp>
        </mc:Choice>
        <mc:Fallback xmlns="">
          <p:sp>
            <p:nvSpPr>
              <p:cNvPr id="24" name="TextBox 23">
                <a:extLst>
                  <a:ext uri="{FF2B5EF4-FFF2-40B4-BE49-F238E27FC236}">
                    <a16:creationId xmlns:a16="http://schemas.microsoft.com/office/drawing/2014/main" id="{239DE2A1-9A55-1D44-A66C-A6261010FBB6}"/>
                  </a:ext>
                </a:extLst>
              </p:cNvPr>
              <p:cNvSpPr txBox="1">
                <a:spLocks noRot="1" noChangeAspect="1" noMove="1" noResize="1" noEditPoints="1" noAdjustHandles="1" noChangeArrowheads="1" noChangeShapeType="1" noTextEdit="1"/>
              </p:cNvSpPr>
              <p:nvPr/>
            </p:nvSpPr>
            <p:spPr>
              <a:xfrm>
                <a:off x="5332229" y="5030523"/>
                <a:ext cx="2904000" cy="931473"/>
              </a:xfrm>
              <a:prstGeom prst="rect">
                <a:avLst/>
              </a:prstGeom>
              <a:blipFill>
                <a:blip r:embed="rId8"/>
                <a:stretch>
                  <a:fillRect l="-40175" t="-148649" b="-206757"/>
                </a:stretch>
              </a:blipFill>
            </p:spPr>
            <p:txBody>
              <a:bodyPr/>
              <a:lstStyle/>
              <a:p>
                <a:r>
                  <a:rPr lang="en-US">
                    <a:noFill/>
                  </a:rPr>
                  <a:t> </a:t>
                </a:r>
              </a:p>
            </p:txBody>
          </p:sp>
        </mc:Fallback>
      </mc:AlternateContent>
    </p:spTree>
    <p:extLst>
      <p:ext uri="{BB962C8B-B14F-4D97-AF65-F5344CB8AC3E}">
        <p14:creationId xmlns:p14="http://schemas.microsoft.com/office/powerpoint/2010/main" val="4075753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642AF-7FDA-254B-BDE3-92E59528E7E7}"/>
              </a:ext>
            </a:extLst>
          </p:cNvPr>
          <p:cNvSpPr>
            <a:spLocks noGrp="1"/>
          </p:cNvSpPr>
          <p:nvPr>
            <p:ph type="title"/>
          </p:nvPr>
        </p:nvSpPr>
        <p:spPr/>
        <p:txBody>
          <a:bodyPr/>
          <a:lstStyle/>
          <a:p>
            <a:r>
              <a:rPr lang="en-US" dirty="0"/>
              <a:t>Forward propagation (Multiple neurons)</a:t>
            </a:r>
          </a:p>
        </p:txBody>
      </p:sp>
      <p:graphicFrame>
        <p:nvGraphicFramePr>
          <p:cNvPr id="4" name="Table 4">
            <a:extLst>
              <a:ext uri="{FF2B5EF4-FFF2-40B4-BE49-F238E27FC236}">
                <a16:creationId xmlns:a16="http://schemas.microsoft.com/office/drawing/2014/main" id="{6EDD24E7-1FC4-F24F-BCCF-A78DC9F642D9}"/>
              </a:ext>
            </a:extLst>
          </p:cNvPr>
          <p:cNvGraphicFramePr>
            <a:graphicFrameLocks noGrp="1"/>
          </p:cNvGraphicFramePr>
          <p:nvPr/>
        </p:nvGraphicFramePr>
        <p:xfrm>
          <a:off x="1170763" y="3037204"/>
          <a:ext cx="1253460" cy="1734525"/>
        </p:xfrm>
        <a:graphic>
          <a:graphicData uri="http://schemas.openxmlformats.org/drawingml/2006/table">
            <a:tbl>
              <a:tblPr firstRow="1" bandRow="1">
                <a:tableStyleId>{2D5ABB26-0587-4C30-8999-92F81FD0307C}</a:tableStyleId>
              </a:tblPr>
              <a:tblGrid>
                <a:gridCol w="626730">
                  <a:extLst>
                    <a:ext uri="{9D8B030D-6E8A-4147-A177-3AD203B41FA5}">
                      <a16:colId xmlns:a16="http://schemas.microsoft.com/office/drawing/2014/main" val="68773998"/>
                    </a:ext>
                  </a:extLst>
                </a:gridCol>
                <a:gridCol w="626730">
                  <a:extLst>
                    <a:ext uri="{9D8B030D-6E8A-4147-A177-3AD203B41FA5}">
                      <a16:colId xmlns:a16="http://schemas.microsoft.com/office/drawing/2014/main" val="1095448284"/>
                    </a:ext>
                  </a:extLst>
                </a:gridCol>
              </a:tblGrid>
              <a:tr h="578175">
                <a:tc>
                  <a:txBody>
                    <a:bodyPr/>
                    <a:lstStyle/>
                    <a:p>
                      <a:r>
                        <a:rPr lang="en-US" dirty="0"/>
                        <a:t>3</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5</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907489960"/>
                  </a:ext>
                </a:extLst>
              </a:tr>
              <a:tr h="578175">
                <a:tc>
                  <a:txBody>
                    <a:bodyPr/>
                    <a:lstStyle/>
                    <a:p>
                      <a:r>
                        <a:rPr lang="en-US" dirty="0"/>
                        <a:t>5</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1</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800924676"/>
                  </a:ext>
                </a:extLst>
              </a:tr>
              <a:tr h="578175">
                <a:tc>
                  <a:txBody>
                    <a:bodyPr/>
                    <a:lstStyle/>
                    <a:p>
                      <a:r>
                        <a:rPr lang="en-US" dirty="0"/>
                        <a:t>10</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2</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1044499457"/>
                  </a:ext>
                </a:extLst>
              </a:tr>
            </a:tbl>
          </a:graphicData>
        </a:graphic>
      </p:graphicFrame>
      <p:sp>
        <p:nvSpPr>
          <p:cNvPr id="5" name="TextBox 4">
            <a:extLst>
              <a:ext uri="{FF2B5EF4-FFF2-40B4-BE49-F238E27FC236}">
                <a16:creationId xmlns:a16="http://schemas.microsoft.com/office/drawing/2014/main" id="{78FE3839-6921-E943-88F5-07E7D5EF23F4}"/>
              </a:ext>
            </a:extLst>
          </p:cNvPr>
          <p:cNvSpPr txBox="1"/>
          <p:nvPr/>
        </p:nvSpPr>
        <p:spPr>
          <a:xfrm>
            <a:off x="1073889" y="2530549"/>
            <a:ext cx="1637414" cy="382772"/>
          </a:xfrm>
          <a:prstGeom prst="rect">
            <a:avLst/>
          </a:prstGeom>
          <a:noFill/>
        </p:spPr>
        <p:txBody>
          <a:bodyPr wrap="square" rtlCol="0">
            <a:spAutoFit/>
          </a:bodyPr>
          <a:lstStyle/>
          <a:p>
            <a:r>
              <a:rPr lang="en-US" b="1" dirty="0">
                <a:solidFill>
                  <a:srgbClr val="00B050"/>
                </a:solidFill>
              </a:rPr>
              <a:t>Input Matrix</a:t>
            </a:r>
          </a:p>
        </p:txBody>
      </p:sp>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820A0B45-83E8-CD4C-8699-5A2390F83A81}"/>
                  </a:ext>
                </a:extLst>
              </p14:cNvPr>
              <p14:cNvContentPartPr/>
              <p14:nvPr/>
            </p14:nvContentPartPr>
            <p14:xfrm>
              <a:off x="765854" y="4809692"/>
              <a:ext cx="649440" cy="325440"/>
            </p14:xfrm>
          </p:contentPart>
        </mc:Choice>
        <mc:Fallback xmlns="">
          <p:pic>
            <p:nvPicPr>
              <p:cNvPr id="7" name="Ink 6">
                <a:extLst>
                  <a:ext uri="{FF2B5EF4-FFF2-40B4-BE49-F238E27FC236}">
                    <a16:creationId xmlns:a16="http://schemas.microsoft.com/office/drawing/2014/main" id="{820A0B45-83E8-CD4C-8699-5A2390F83A81}"/>
                  </a:ext>
                </a:extLst>
              </p:cNvPr>
              <p:cNvPicPr/>
              <p:nvPr/>
            </p:nvPicPr>
            <p:blipFill>
              <a:blip r:embed="rId4"/>
              <a:stretch>
                <a:fillRect/>
              </a:stretch>
            </p:blipFill>
            <p:spPr>
              <a:xfrm>
                <a:off x="761534" y="4805372"/>
                <a:ext cx="658080" cy="3340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D95C382E-1DDE-9B48-9A7D-CAA9E30D1505}"/>
                  </a:ext>
                </a:extLst>
              </p14:cNvPr>
              <p14:cNvContentPartPr/>
              <p14:nvPr/>
            </p14:nvContentPartPr>
            <p14:xfrm>
              <a:off x="2106854" y="4815812"/>
              <a:ext cx="487080" cy="271080"/>
            </p14:xfrm>
          </p:contentPart>
        </mc:Choice>
        <mc:Fallback xmlns="">
          <p:pic>
            <p:nvPicPr>
              <p:cNvPr id="8" name="Ink 7">
                <a:extLst>
                  <a:ext uri="{FF2B5EF4-FFF2-40B4-BE49-F238E27FC236}">
                    <a16:creationId xmlns:a16="http://schemas.microsoft.com/office/drawing/2014/main" id="{D95C382E-1DDE-9B48-9A7D-CAA9E30D1505}"/>
                  </a:ext>
                </a:extLst>
              </p:cNvPr>
              <p:cNvPicPr/>
              <p:nvPr/>
            </p:nvPicPr>
            <p:blipFill>
              <a:blip r:embed="rId6"/>
              <a:stretch>
                <a:fillRect/>
              </a:stretch>
            </p:blipFill>
            <p:spPr>
              <a:xfrm>
                <a:off x="2102534" y="4811492"/>
                <a:ext cx="495720" cy="279720"/>
              </a:xfrm>
              <a:prstGeom prst="rect">
                <a:avLst/>
              </a:prstGeom>
            </p:spPr>
          </p:pic>
        </mc:Fallback>
      </mc:AlternateContent>
      <p:sp>
        <p:nvSpPr>
          <p:cNvPr id="9" name="TextBox 8">
            <a:extLst>
              <a:ext uri="{FF2B5EF4-FFF2-40B4-BE49-F238E27FC236}">
                <a16:creationId xmlns:a16="http://schemas.microsoft.com/office/drawing/2014/main" id="{4C2633AE-A320-624B-B321-895989F7D718}"/>
              </a:ext>
            </a:extLst>
          </p:cNvPr>
          <p:cNvSpPr txBox="1"/>
          <p:nvPr/>
        </p:nvSpPr>
        <p:spPr>
          <a:xfrm>
            <a:off x="396013" y="5173095"/>
            <a:ext cx="1339702" cy="646331"/>
          </a:xfrm>
          <a:prstGeom prst="rect">
            <a:avLst/>
          </a:prstGeom>
          <a:noFill/>
        </p:spPr>
        <p:txBody>
          <a:bodyPr wrap="square" rtlCol="0">
            <a:spAutoFit/>
          </a:bodyPr>
          <a:lstStyle/>
          <a:p>
            <a:r>
              <a:rPr lang="en-US" dirty="0"/>
              <a:t>Hours of </a:t>
            </a:r>
          </a:p>
          <a:p>
            <a:r>
              <a:rPr lang="en-US" dirty="0"/>
              <a:t>sleep</a:t>
            </a:r>
          </a:p>
        </p:txBody>
      </p:sp>
      <p:sp>
        <p:nvSpPr>
          <p:cNvPr id="10" name="TextBox 9">
            <a:extLst>
              <a:ext uri="{FF2B5EF4-FFF2-40B4-BE49-F238E27FC236}">
                <a16:creationId xmlns:a16="http://schemas.microsoft.com/office/drawing/2014/main" id="{8E812310-68C4-EB46-A35D-D66AC81451F9}"/>
              </a:ext>
            </a:extLst>
          </p:cNvPr>
          <p:cNvSpPr txBox="1"/>
          <p:nvPr/>
        </p:nvSpPr>
        <p:spPr>
          <a:xfrm>
            <a:off x="2041452" y="5173604"/>
            <a:ext cx="1339702" cy="646331"/>
          </a:xfrm>
          <a:prstGeom prst="rect">
            <a:avLst/>
          </a:prstGeom>
          <a:noFill/>
        </p:spPr>
        <p:txBody>
          <a:bodyPr wrap="square" rtlCol="0">
            <a:spAutoFit/>
          </a:bodyPr>
          <a:lstStyle/>
          <a:p>
            <a:r>
              <a:rPr lang="en-US" dirty="0"/>
              <a:t>Hours of </a:t>
            </a:r>
          </a:p>
          <a:p>
            <a:r>
              <a:rPr lang="en-US" dirty="0"/>
              <a:t>study</a:t>
            </a: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239DE2A1-9A55-1D44-A66C-A6261010FBB6}"/>
                  </a:ext>
                </a:extLst>
              </p:cNvPr>
              <p:cNvSpPr txBox="1"/>
              <p:nvPr/>
            </p:nvSpPr>
            <p:spPr>
              <a:xfrm>
                <a:off x="8549552" y="2234612"/>
                <a:ext cx="3372114" cy="74526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nary>
                        <m:naryPr>
                          <m:chr m:val="∑"/>
                          <m:subHide m:val="on"/>
                          <m:supHide m:val="on"/>
                          <m:ctrlPr>
                            <a:rPr lang="en-US" sz="2000" b="0" i="1" smtClean="0">
                              <a:latin typeface="Cambria Math" panose="02040503050406030204" pitchFamily="18" charset="0"/>
                            </a:rPr>
                          </m:ctrlPr>
                        </m:naryPr>
                        <m:sub/>
                        <m:sup/>
                        <m:e>
                          <m:r>
                            <a:rPr lang="en-US" sz="2000" b="0" i="1" smtClean="0">
                              <a:latin typeface="Cambria Math" panose="02040503050406030204" pitchFamily="18" charset="0"/>
                            </a:rPr>
                            <m:t>=</m:t>
                          </m:r>
                        </m:e>
                      </m:nary>
                      <m:r>
                        <a:rPr lang="en-US" sz="2000" b="0" i="1" smtClean="0">
                          <a:latin typeface="Cambria Math" panose="02040503050406030204" pitchFamily="18" charset="0"/>
                        </a:rPr>
                        <m:t>3×</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11</m:t>
                          </m:r>
                        </m:sub>
                      </m:sSub>
                      <m:r>
                        <a:rPr lang="en-US" sz="2000" b="0" i="1" smtClean="0">
                          <a:latin typeface="Cambria Math" panose="02040503050406030204" pitchFamily="18" charset="0"/>
                        </a:rPr>
                        <m:t>+5× </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21</m:t>
                          </m:r>
                        </m:sub>
                      </m:sSub>
                    </m:oMath>
                  </m:oMathPara>
                </a14:m>
                <a:endParaRPr lang="en-US" sz="2000" dirty="0"/>
              </a:p>
            </p:txBody>
          </p:sp>
        </mc:Choice>
        <mc:Fallback xmlns="">
          <p:sp>
            <p:nvSpPr>
              <p:cNvPr id="24" name="TextBox 23">
                <a:extLst>
                  <a:ext uri="{FF2B5EF4-FFF2-40B4-BE49-F238E27FC236}">
                    <a16:creationId xmlns:a16="http://schemas.microsoft.com/office/drawing/2014/main" id="{239DE2A1-9A55-1D44-A66C-A6261010FBB6}"/>
                  </a:ext>
                </a:extLst>
              </p:cNvPr>
              <p:cNvSpPr txBox="1">
                <a:spLocks noRot="1" noChangeAspect="1" noMove="1" noResize="1" noEditPoints="1" noAdjustHandles="1" noChangeArrowheads="1" noChangeShapeType="1" noTextEdit="1"/>
              </p:cNvSpPr>
              <p:nvPr/>
            </p:nvSpPr>
            <p:spPr>
              <a:xfrm>
                <a:off x="8549552" y="2234612"/>
                <a:ext cx="3372114" cy="745269"/>
              </a:xfrm>
              <a:prstGeom prst="rect">
                <a:avLst/>
              </a:prstGeom>
              <a:blipFill>
                <a:blip r:embed="rId7"/>
                <a:stretch>
                  <a:fillRect l="-14607" t="-149153" b="-205085"/>
                </a:stretch>
              </a:blipFill>
            </p:spPr>
            <p:txBody>
              <a:bodyPr/>
              <a:lstStyle/>
              <a:p>
                <a:r>
                  <a:rPr lang="en-US">
                    <a:noFill/>
                  </a:rPr>
                  <a:t> </a:t>
                </a:r>
              </a:p>
            </p:txBody>
          </p:sp>
        </mc:Fallback>
      </mc:AlternateContent>
      <p:grpSp>
        <p:nvGrpSpPr>
          <p:cNvPr id="45" name="Group 44">
            <a:extLst>
              <a:ext uri="{FF2B5EF4-FFF2-40B4-BE49-F238E27FC236}">
                <a16:creationId xmlns:a16="http://schemas.microsoft.com/office/drawing/2014/main" id="{0A3DCC71-09B1-5643-9559-BC67C40B47CE}"/>
              </a:ext>
            </a:extLst>
          </p:cNvPr>
          <p:cNvGrpSpPr/>
          <p:nvPr/>
        </p:nvGrpSpPr>
        <p:grpSpPr>
          <a:xfrm>
            <a:off x="3825290" y="2234612"/>
            <a:ext cx="4541419" cy="3593563"/>
            <a:chOff x="5299298" y="2146192"/>
            <a:chExt cx="4242807" cy="3286353"/>
          </a:xfrm>
        </p:grpSpPr>
        <p:sp>
          <p:nvSpPr>
            <p:cNvPr id="6" name="Oval 5">
              <a:extLst>
                <a:ext uri="{FF2B5EF4-FFF2-40B4-BE49-F238E27FC236}">
                  <a16:creationId xmlns:a16="http://schemas.microsoft.com/office/drawing/2014/main" id="{262FFCD1-6F70-734F-881A-151C5C75BC4F}"/>
                </a:ext>
              </a:extLst>
            </p:cNvPr>
            <p:cNvSpPr/>
            <p:nvPr/>
          </p:nvSpPr>
          <p:spPr>
            <a:xfrm>
              <a:off x="5491717" y="2721935"/>
              <a:ext cx="473148" cy="506655"/>
            </a:xfrm>
            <a:prstGeom prst="ellipse">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A3D3DB6-00F2-4648-BAE0-26C215A43E07}"/>
                </a:ext>
              </a:extLst>
            </p:cNvPr>
            <p:cNvSpPr/>
            <p:nvPr/>
          </p:nvSpPr>
          <p:spPr>
            <a:xfrm>
              <a:off x="5491717" y="3651138"/>
              <a:ext cx="473148" cy="506655"/>
            </a:xfrm>
            <a:prstGeom prst="ellipse">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21F970B-EE2E-964D-99B0-1020C452074C}"/>
                </a:ext>
              </a:extLst>
            </p:cNvPr>
            <p:cNvSpPr/>
            <p:nvPr/>
          </p:nvSpPr>
          <p:spPr>
            <a:xfrm>
              <a:off x="7111410" y="2146192"/>
              <a:ext cx="473148" cy="506655"/>
            </a:xfrm>
            <a:prstGeom prst="ellipse">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401D7232-D648-AC4C-AAEC-EE263253CE89}"/>
                </a:ext>
              </a:extLst>
            </p:cNvPr>
            <p:cNvSpPr/>
            <p:nvPr/>
          </p:nvSpPr>
          <p:spPr>
            <a:xfrm>
              <a:off x="7111410" y="3186453"/>
              <a:ext cx="473148" cy="506655"/>
            </a:xfrm>
            <a:prstGeom prst="ellipse">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08F730A0-E35B-164E-9A0B-99A757D6CA36}"/>
                </a:ext>
              </a:extLst>
            </p:cNvPr>
            <p:cNvSpPr/>
            <p:nvPr/>
          </p:nvSpPr>
          <p:spPr>
            <a:xfrm>
              <a:off x="7111410" y="4226714"/>
              <a:ext cx="473148" cy="506655"/>
            </a:xfrm>
            <a:prstGeom prst="ellipse">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A2F9EA51-FC18-3544-ACFD-165334D92296}"/>
                </a:ext>
              </a:extLst>
            </p:cNvPr>
            <p:cNvSpPr/>
            <p:nvPr/>
          </p:nvSpPr>
          <p:spPr>
            <a:xfrm>
              <a:off x="8795785" y="3228590"/>
              <a:ext cx="473148" cy="506655"/>
            </a:xfrm>
            <a:prstGeom prst="ellipse">
              <a:avLst/>
            </a:prstGeom>
            <a:noFill/>
            <a:ln w="349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Arrow Connector 11">
              <a:extLst>
                <a:ext uri="{FF2B5EF4-FFF2-40B4-BE49-F238E27FC236}">
                  <a16:creationId xmlns:a16="http://schemas.microsoft.com/office/drawing/2014/main" id="{5EA45C66-AA3F-BF4A-946E-CF7D43E96AD8}"/>
                </a:ext>
              </a:extLst>
            </p:cNvPr>
            <p:cNvCxnSpPr>
              <a:stCxn id="6" idx="6"/>
            </p:cNvCxnSpPr>
            <p:nvPr/>
          </p:nvCxnSpPr>
          <p:spPr>
            <a:xfrm flipV="1">
              <a:off x="5964865" y="2530549"/>
              <a:ext cx="1146545" cy="4447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1CEBFB1-5EC6-8248-97A0-0EF5B3F93B4F}"/>
                </a:ext>
              </a:extLst>
            </p:cNvPr>
            <p:cNvCxnSpPr>
              <a:stCxn id="6" idx="6"/>
              <a:endCxn id="19" idx="2"/>
            </p:cNvCxnSpPr>
            <p:nvPr/>
          </p:nvCxnSpPr>
          <p:spPr>
            <a:xfrm>
              <a:off x="5964865" y="2975263"/>
              <a:ext cx="1146545" cy="4645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EFD9314F-84E8-3342-AB2E-653057C849DA}"/>
                </a:ext>
              </a:extLst>
            </p:cNvPr>
            <p:cNvCxnSpPr>
              <a:stCxn id="6" idx="6"/>
              <a:endCxn id="20" idx="2"/>
            </p:cNvCxnSpPr>
            <p:nvPr/>
          </p:nvCxnSpPr>
          <p:spPr>
            <a:xfrm>
              <a:off x="5964865" y="2975263"/>
              <a:ext cx="1146545" cy="15047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8E82F17-9D4D-EE41-A9FD-4C2F91A10618}"/>
                </a:ext>
              </a:extLst>
            </p:cNvPr>
            <p:cNvCxnSpPr>
              <a:stCxn id="17" idx="6"/>
              <a:endCxn id="18" idx="3"/>
            </p:cNvCxnSpPr>
            <p:nvPr/>
          </p:nvCxnSpPr>
          <p:spPr>
            <a:xfrm flipV="1">
              <a:off x="5964865" y="2578649"/>
              <a:ext cx="1215836" cy="1325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FFA7DF4-9312-8A44-BF12-CC99B6BAEE60}"/>
                </a:ext>
              </a:extLst>
            </p:cNvPr>
            <p:cNvCxnSpPr>
              <a:stCxn id="17" idx="6"/>
              <a:endCxn id="19" idx="2"/>
            </p:cNvCxnSpPr>
            <p:nvPr/>
          </p:nvCxnSpPr>
          <p:spPr>
            <a:xfrm flipV="1">
              <a:off x="5964865" y="3439781"/>
              <a:ext cx="1146545" cy="4646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4E45394-AA58-874D-B01C-94D296E7BB67}"/>
                </a:ext>
              </a:extLst>
            </p:cNvPr>
            <p:cNvCxnSpPr>
              <a:stCxn id="17" idx="6"/>
              <a:endCxn id="20" idx="2"/>
            </p:cNvCxnSpPr>
            <p:nvPr/>
          </p:nvCxnSpPr>
          <p:spPr>
            <a:xfrm>
              <a:off x="5964865" y="3904466"/>
              <a:ext cx="1146545" cy="5755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4FED32B-9CB0-B147-8883-0F051E42988B}"/>
                </a:ext>
              </a:extLst>
            </p:cNvPr>
            <p:cNvCxnSpPr>
              <a:cxnSpLocks/>
              <a:stCxn id="18" idx="5"/>
              <a:endCxn id="25" idx="1"/>
            </p:cNvCxnSpPr>
            <p:nvPr/>
          </p:nvCxnSpPr>
          <p:spPr>
            <a:xfrm>
              <a:off x="7515267" y="2578649"/>
              <a:ext cx="1349809" cy="7241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60C5CC23-46B6-F84D-93EA-95A480C85F50}"/>
                </a:ext>
              </a:extLst>
            </p:cNvPr>
            <p:cNvCxnSpPr>
              <a:stCxn id="19" idx="6"/>
              <a:endCxn id="25" idx="2"/>
            </p:cNvCxnSpPr>
            <p:nvPr/>
          </p:nvCxnSpPr>
          <p:spPr>
            <a:xfrm>
              <a:off x="7584558" y="3439781"/>
              <a:ext cx="1211227" cy="42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31185A69-1202-954A-B41F-40CBAE2E14AC}"/>
                </a:ext>
              </a:extLst>
            </p:cNvPr>
            <p:cNvCxnSpPr>
              <a:cxnSpLocks/>
            </p:cNvCxnSpPr>
            <p:nvPr/>
          </p:nvCxnSpPr>
          <p:spPr>
            <a:xfrm flipV="1">
              <a:off x="7579949" y="3609585"/>
              <a:ext cx="1211227" cy="9981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758E1948-FB9B-1446-9001-8CB255D2413F}"/>
                </a:ext>
              </a:extLst>
            </p:cNvPr>
            <p:cNvSpPr txBox="1"/>
            <p:nvPr/>
          </p:nvSpPr>
          <p:spPr>
            <a:xfrm>
              <a:off x="5299298" y="4998526"/>
              <a:ext cx="665567" cy="369332"/>
            </a:xfrm>
            <a:prstGeom prst="rect">
              <a:avLst/>
            </a:prstGeom>
            <a:noFill/>
          </p:spPr>
          <p:txBody>
            <a:bodyPr wrap="none" rtlCol="0">
              <a:spAutoFit/>
            </a:bodyPr>
            <a:lstStyle/>
            <a:p>
              <a:r>
                <a:rPr lang="en-US" dirty="0"/>
                <a:t>Input</a:t>
              </a:r>
            </a:p>
          </p:txBody>
        </p:sp>
        <p:sp>
          <p:nvSpPr>
            <p:cNvPr id="43" name="TextBox 42">
              <a:extLst>
                <a:ext uri="{FF2B5EF4-FFF2-40B4-BE49-F238E27FC236}">
                  <a16:creationId xmlns:a16="http://schemas.microsoft.com/office/drawing/2014/main" id="{9572AA2A-3C0A-1B41-B0F1-277BB1D4EA8C}"/>
                </a:ext>
              </a:extLst>
            </p:cNvPr>
            <p:cNvSpPr txBox="1"/>
            <p:nvPr/>
          </p:nvSpPr>
          <p:spPr>
            <a:xfrm>
              <a:off x="8666544" y="5063213"/>
              <a:ext cx="875561" cy="369332"/>
            </a:xfrm>
            <a:prstGeom prst="rect">
              <a:avLst/>
            </a:prstGeom>
            <a:noFill/>
          </p:spPr>
          <p:txBody>
            <a:bodyPr wrap="none" rtlCol="0">
              <a:spAutoFit/>
            </a:bodyPr>
            <a:lstStyle/>
            <a:p>
              <a:r>
                <a:rPr lang="en-US" dirty="0"/>
                <a:t>Output</a:t>
              </a:r>
            </a:p>
          </p:txBody>
        </p:sp>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640CE0CF-BE42-AC41-9DB1-238A1D2B5E04}"/>
                    </a:ext>
                  </a:extLst>
                </p:cNvPr>
                <p:cNvSpPr txBox="1"/>
                <p:nvPr/>
              </p:nvSpPr>
              <p:spPr>
                <a:xfrm>
                  <a:off x="7189869" y="5096806"/>
                  <a:ext cx="251671"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m:t>
                        </m:r>
                      </m:oMath>
                    </m:oMathPara>
                  </a14:m>
                  <a:endParaRPr lang="en-US" sz="2000" dirty="0"/>
                </a:p>
              </p:txBody>
            </p:sp>
          </mc:Choice>
          <mc:Fallback xmlns="">
            <p:sp>
              <p:nvSpPr>
                <p:cNvPr id="44" name="TextBox 43">
                  <a:extLst>
                    <a:ext uri="{FF2B5EF4-FFF2-40B4-BE49-F238E27FC236}">
                      <a16:creationId xmlns:a16="http://schemas.microsoft.com/office/drawing/2014/main" id="{640CE0CF-BE42-AC41-9DB1-238A1D2B5E04}"/>
                    </a:ext>
                  </a:extLst>
                </p:cNvPr>
                <p:cNvSpPr txBox="1">
                  <a:spLocks noRot="1" noChangeAspect="1" noMove="1" noResize="1" noEditPoints="1" noAdjustHandles="1" noChangeArrowheads="1" noChangeShapeType="1" noTextEdit="1"/>
                </p:cNvSpPr>
                <p:nvPr/>
              </p:nvSpPr>
              <p:spPr>
                <a:xfrm>
                  <a:off x="7189869" y="5096806"/>
                  <a:ext cx="251671" cy="307777"/>
                </a:xfrm>
                <a:prstGeom prst="rect">
                  <a:avLst/>
                </a:prstGeom>
                <a:blipFill>
                  <a:blip r:embed="rId8"/>
                  <a:stretch>
                    <a:fillRect l="-22727" r="-27273" b="-22222"/>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6E31EE77-4A86-C245-B42B-565093BEA48B}"/>
                  </a:ext>
                </a:extLst>
              </p:cNvPr>
              <p:cNvSpPr txBox="1"/>
              <p:nvPr/>
            </p:nvSpPr>
            <p:spPr>
              <a:xfrm>
                <a:off x="8561688" y="3479711"/>
                <a:ext cx="3372114" cy="74526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nary>
                        <m:naryPr>
                          <m:chr m:val="∑"/>
                          <m:subHide m:val="on"/>
                          <m:supHide m:val="on"/>
                          <m:ctrlPr>
                            <a:rPr lang="en-US" sz="2000" b="0" i="1" smtClean="0">
                              <a:latin typeface="Cambria Math" panose="02040503050406030204" pitchFamily="18" charset="0"/>
                            </a:rPr>
                          </m:ctrlPr>
                        </m:naryPr>
                        <m:sub/>
                        <m:sup/>
                        <m:e>
                          <m:r>
                            <a:rPr lang="en-US" sz="2000" b="0" i="1" smtClean="0">
                              <a:latin typeface="Cambria Math" panose="02040503050406030204" pitchFamily="18" charset="0"/>
                            </a:rPr>
                            <m:t>=</m:t>
                          </m:r>
                        </m:e>
                      </m:nary>
                      <m:r>
                        <a:rPr lang="en-US" sz="2000" b="0" i="1" smtClean="0">
                          <a:latin typeface="Cambria Math" panose="02040503050406030204" pitchFamily="18" charset="0"/>
                        </a:rPr>
                        <m:t>3×</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12</m:t>
                          </m:r>
                        </m:sub>
                      </m:sSub>
                      <m:r>
                        <a:rPr lang="en-US" sz="2000" b="0" i="1" smtClean="0">
                          <a:latin typeface="Cambria Math" panose="02040503050406030204" pitchFamily="18" charset="0"/>
                        </a:rPr>
                        <m:t>+5× </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22</m:t>
                          </m:r>
                        </m:sub>
                      </m:sSub>
                    </m:oMath>
                  </m:oMathPara>
                </a14:m>
                <a:endParaRPr lang="en-US" sz="2000" dirty="0"/>
              </a:p>
            </p:txBody>
          </p:sp>
        </mc:Choice>
        <mc:Fallback xmlns="">
          <p:sp>
            <p:nvSpPr>
              <p:cNvPr id="46" name="TextBox 45">
                <a:extLst>
                  <a:ext uri="{FF2B5EF4-FFF2-40B4-BE49-F238E27FC236}">
                    <a16:creationId xmlns:a16="http://schemas.microsoft.com/office/drawing/2014/main" id="{6E31EE77-4A86-C245-B42B-565093BEA48B}"/>
                  </a:ext>
                </a:extLst>
              </p:cNvPr>
              <p:cNvSpPr txBox="1">
                <a:spLocks noRot="1" noChangeAspect="1" noMove="1" noResize="1" noEditPoints="1" noAdjustHandles="1" noChangeArrowheads="1" noChangeShapeType="1" noTextEdit="1"/>
              </p:cNvSpPr>
              <p:nvPr/>
            </p:nvSpPr>
            <p:spPr>
              <a:xfrm>
                <a:off x="8561688" y="3479711"/>
                <a:ext cx="3372114" cy="745269"/>
              </a:xfrm>
              <a:prstGeom prst="rect">
                <a:avLst/>
              </a:prstGeom>
              <a:blipFill>
                <a:blip r:embed="rId9"/>
                <a:stretch>
                  <a:fillRect l="-14607" t="-149153" b="-2050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D725047F-42E6-B349-BBA7-52D2B25063D6}"/>
                  </a:ext>
                </a:extLst>
              </p:cNvPr>
              <p:cNvSpPr txBox="1"/>
              <p:nvPr/>
            </p:nvSpPr>
            <p:spPr>
              <a:xfrm>
                <a:off x="8553237" y="4681277"/>
                <a:ext cx="3372114" cy="74526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nary>
                        <m:naryPr>
                          <m:chr m:val="∑"/>
                          <m:subHide m:val="on"/>
                          <m:supHide m:val="on"/>
                          <m:ctrlPr>
                            <a:rPr lang="en-US" sz="2000" b="0" i="1" smtClean="0">
                              <a:latin typeface="Cambria Math" panose="02040503050406030204" pitchFamily="18" charset="0"/>
                            </a:rPr>
                          </m:ctrlPr>
                        </m:naryPr>
                        <m:sub/>
                        <m:sup/>
                        <m:e>
                          <m:r>
                            <a:rPr lang="en-US" sz="2000" b="0" i="1" smtClean="0">
                              <a:latin typeface="Cambria Math" panose="02040503050406030204" pitchFamily="18" charset="0"/>
                            </a:rPr>
                            <m:t>=</m:t>
                          </m:r>
                        </m:e>
                      </m:nary>
                      <m:r>
                        <a:rPr lang="en-US" sz="2000" b="0" i="1" smtClean="0">
                          <a:latin typeface="Cambria Math" panose="02040503050406030204" pitchFamily="18" charset="0"/>
                        </a:rPr>
                        <m:t>3×</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13</m:t>
                          </m:r>
                        </m:sub>
                      </m:sSub>
                      <m:r>
                        <a:rPr lang="en-US" sz="2000" b="0" i="1" smtClean="0">
                          <a:latin typeface="Cambria Math" panose="02040503050406030204" pitchFamily="18" charset="0"/>
                        </a:rPr>
                        <m:t>+5× </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23</m:t>
                          </m:r>
                        </m:sub>
                      </m:sSub>
                    </m:oMath>
                  </m:oMathPara>
                </a14:m>
                <a:endParaRPr lang="en-US" sz="2000" dirty="0"/>
              </a:p>
            </p:txBody>
          </p:sp>
        </mc:Choice>
        <mc:Fallback xmlns="">
          <p:sp>
            <p:nvSpPr>
              <p:cNvPr id="47" name="TextBox 46">
                <a:extLst>
                  <a:ext uri="{FF2B5EF4-FFF2-40B4-BE49-F238E27FC236}">
                    <a16:creationId xmlns:a16="http://schemas.microsoft.com/office/drawing/2014/main" id="{D725047F-42E6-B349-BBA7-52D2B25063D6}"/>
                  </a:ext>
                </a:extLst>
              </p:cNvPr>
              <p:cNvSpPr txBox="1">
                <a:spLocks noRot="1" noChangeAspect="1" noMove="1" noResize="1" noEditPoints="1" noAdjustHandles="1" noChangeArrowheads="1" noChangeShapeType="1" noTextEdit="1"/>
              </p:cNvSpPr>
              <p:nvPr/>
            </p:nvSpPr>
            <p:spPr>
              <a:xfrm>
                <a:off x="8553237" y="4681277"/>
                <a:ext cx="3372114" cy="745269"/>
              </a:xfrm>
              <a:prstGeom prst="rect">
                <a:avLst/>
              </a:prstGeom>
              <a:blipFill>
                <a:blip r:embed="rId10"/>
                <a:stretch>
                  <a:fillRect l="-15038" t="-145000" b="-200000"/>
                </a:stretch>
              </a:blipFill>
            </p:spPr>
            <p:txBody>
              <a:bodyPr/>
              <a:lstStyle/>
              <a:p>
                <a:r>
                  <a:rPr lang="en-US">
                    <a:noFill/>
                  </a:rPr>
                  <a:t> </a:t>
                </a:r>
              </a:p>
            </p:txBody>
          </p:sp>
        </mc:Fallback>
      </mc:AlternateContent>
    </p:spTree>
    <p:extLst>
      <p:ext uri="{BB962C8B-B14F-4D97-AF65-F5344CB8AC3E}">
        <p14:creationId xmlns:p14="http://schemas.microsoft.com/office/powerpoint/2010/main" val="1339176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46"/>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4" grpId="1"/>
      <p:bldP spid="46" grpId="0"/>
      <p:bldP spid="46" grpId="1"/>
      <p:bldP spid="47" grpId="0"/>
      <p:bldP spid="47"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642AF-7FDA-254B-BDE3-92E59528E7E7}"/>
              </a:ext>
            </a:extLst>
          </p:cNvPr>
          <p:cNvSpPr>
            <a:spLocks noGrp="1"/>
          </p:cNvSpPr>
          <p:nvPr>
            <p:ph type="title"/>
          </p:nvPr>
        </p:nvSpPr>
        <p:spPr/>
        <p:txBody>
          <a:bodyPr/>
          <a:lstStyle/>
          <a:p>
            <a:r>
              <a:rPr lang="en-US" dirty="0"/>
              <a:t>Forward propagation (Multiple neurons)</a:t>
            </a:r>
          </a:p>
        </p:txBody>
      </p:sp>
      <p:graphicFrame>
        <p:nvGraphicFramePr>
          <p:cNvPr id="4" name="Table 4">
            <a:extLst>
              <a:ext uri="{FF2B5EF4-FFF2-40B4-BE49-F238E27FC236}">
                <a16:creationId xmlns:a16="http://schemas.microsoft.com/office/drawing/2014/main" id="{6EDD24E7-1FC4-F24F-BCCF-A78DC9F642D9}"/>
              </a:ext>
            </a:extLst>
          </p:cNvPr>
          <p:cNvGraphicFramePr>
            <a:graphicFrameLocks noGrp="1"/>
          </p:cNvGraphicFramePr>
          <p:nvPr>
            <p:extLst>
              <p:ext uri="{D42A27DB-BD31-4B8C-83A1-F6EECF244321}">
                <p14:modId xmlns:p14="http://schemas.microsoft.com/office/powerpoint/2010/main" val="2846864815"/>
              </p:ext>
            </p:extLst>
          </p:nvPr>
        </p:nvGraphicFramePr>
        <p:xfrm>
          <a:off x="785392" y="3053198"/>
          <a:ext cx="1253460" cy="1734525"/>
        </p:xfrm>
        <a:graphic>
          <a:graphicData uri="http://schemas.openxmlformats.org/drawingml/2006/table">
            <a:tbl>
              <a:tblPr firstRow="1" bandRow="1">
                <a:tableStyleId>{2D5ABB26-0587-4C30-8999-92F81FD0307C}</a:tableStyleId>
              </a:tblPr>
              <a:tblGrid>
                <a:gridCol w="626730">
                  <a:extLst>
                    <a:ext uri="{9D8B030D-6E8A-4147-A177-3AD203B41FA5}">
                      <a16:colId xmlns:a16="http://schemas.microsoft.com/office/drawing/2014/main" val="68773998"/>
                    </a:ext>
                  </a:extLst>
                </a:gridCol>
                <a:gridCol w="626730">
                  <a:extLst>
                    <a:ext uri="{9D8B030D-6E8A-4147-A177-3AD203B41FA5}">
                      <a16:colId xmlns:a16="http://schemas.microsoft.com/office/drawing/2014/main" val="1095448284"/>
                    </a:ext>
                  </a:extLst>
                </a:gridCol>
              </a:tblGrid>
              <a:tr h="578175">
                <a:tc>
                  <a:txBody>
                    <a:bodyPr/>
                    <a:lstStyle/>
                    <a:p>
                      <a:r>
                        <a:rPr lang="en-US" dirty="0"/>
                        <a:t>3</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5</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907489960"/>
                  </a:ext>
                </a:extLst>
              </a:tr>
              <a:tr h="578175">
                <a:tc>
                  <a:txBody>
                    <a:bodyPr/>
                    <a:lstStyle/>
                    <a:p>
                      <a:r>
                        <a:rPr lang="en-US" dirty="0"/>
                        <a:t>5</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1</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3800924676"/>
                  </a:ext>
                </a:extLst>
              </a:tr>
              <a:tr h="578175">
                <a:tc>
                  <a:txBody>
                    <a:bodyPr/>
                    <a:lstStyle/>
                    <a:p>
                      <a:r>
                        <a:rPr lang="en-US" dirty="0"/>
                        <a:t>10</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tc>
                  <a:txBody>
                    <a:bodyPr/>
                    <a:lstStyle/>
                    <a:p>
                      <a:r>
                        <a:rPr lang="en-US" dirty="0"/>
                        <a:t>2</a:t>
                      </a: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tcPr>
                </a:tc>
                <a:extLst>
                  <a:ext uri="{0D108BD9-81ED-4DB2-BD59-A6C34878D82A}">
                    <a16:rowId xmlns:a16="http://schemas.microsoft.com/office/drawing/2014/main" val="1044499457"/>
                  </a:ext>
                </a:extLst>
              </a:tr>
            </a:tbl>
          </a:graphicData>
        </a:graphic>
      </p:graphicFrame>
      <p:sp>
        <p:nvSpPr>
          <p:cNvPr id="5" name="TextBox 4">
            <a:extLst>
              <a:ext uri="{FF2B5EF4-FFF2-40B4-BE49-F238E27FC236}">
                <a16:creationId xmlns:a16="http://schemas.microsoft.com/office/drawing/2014/main" id="{78FE3839-6921-E943-88F5-07E7D5EF23F4}"/>
              </a:ext>
            </a:extLst>
          </p:cNvPr>
          <p:cNvSpPr txBox="1"/>
          <p:nvPr/>
        </p:nvSpPr>
        <p:spPr>
          <a:xfrm>
            <a:off x="688518" y="2546543"/>
            <a:ext cx="1637414" cy="382772"/>
          </a:xfrm>
          <a:prstGeom prst="rect">
            <a:avLst/>
          </a:prstGeom>
          <a:noFill/>
        </p:spPr>
        <p:txBody>
          <a:bodyPr wrap="square" rtlCol="0">
            <a:spAutoFit/>
          </a:bodyPr>
          <a:lstStyle/>
          <a:p>
            <a:r>
              <a:rPr lang="en-US" b="1" dirty="0">
                <a:solidFill>
                  <a:srgbClr val="00B050"/>
                </a:solidFill>
              </a:rPr>
              <a:t>Input Matrix</a:t>
            </a:r>
          </a:p>
        </p:txBody>
      </p:sp>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820A0B45-83E8-CD4C-8699-5A2390F83A81}"/>
                  </a:ext>
                </a:extLst>
              </p14:cNvPr>
              <p14:cNvContentPartPr/>
              <p14:nvPr/>
            </p14:nvContentPartPr>
            <p14:xfrm>
              <a:off x="380483" y="4825686"/>
              <a:ext cx="649440" cy="325440"/>
            </p14:xfrm>
          </p:contentPart>
        </mc:Choice>
        <mc:Fallback xmlns="">
          <p:pic>
            <p:nvPicPr>
              <p:cNvPr id="7" name="Ink 6">
                <a:extLst>
                  <a:ext uri="{FF2B5EF4-FFF2-40B4-BE49-F238E27FC236}">
                    <a16:creationId xmlns:a16="http://schemas.microsoft.com/office/drawing/2014/main" id="{820A0B45-83E8-CD4C-8699-5A2390F83A81}"/>
                  </a:ext>
                </a:extLst>
              </p:cNvPr>
              <p:cNvPicPr/>
              <p:nvPr/>
            </p:nvPicPr>
            <p:blipFill>
              <a:blip r:embed="rId4"/>
              <a:stretch>
                <a:fillRect/>
              </a:stretch>
            </p:blipFill>
            <p:spPr>
              <a:xfrm>
                <a:off x="376163" y="4821366"/>
                <a:ext cx="658080" cy="3340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D95C382E-1DDE-9B48-9A7D-CAA9E30D1505}"/>
                  </a:ext>
                </a:extLst>
              </p14:cNvPr>
              <p14:cNvContentPartPr/>
              <p14:nvPr/>
            </p14:nvContentPartPr>
            <p14:xfrm>
              <a:off x="1721483" y="4831806"/>
              <a:ext cx="487080" cy="271080"/>
            </p14:xfrm>
          </p:contentPart>
        </mc:Choice>
        <mc:Fallback xmlns="">
          <p:pic>
            <p:nvPicPr>
              <p:cNvPr id="8" name="Ink 7">
                <a:extLst>
                  <a:ext uri="{FF2B5EF4-FFF2-40B4-BE49-F238E27FC236}">
                    <a16:creationId xmlns:a16="http://schemas.microsoft.com/office/drawing/2014/main" id="{D95C382E-1DDE-9B48-9A7D-CAA9E30D1505}"/>
                  </a:ext>
                </a:extLst>
              </p:cNvPr>
              <p:cNvPicPr/>
              <p:nvPr/>
            </p:nvPicPr>
            <p:blipFill>
              <a:blip r:embed="rId6"/>
              <a:stretch>
                <a:fillRect/>
              </a:stretch>
            </p:blipFill>
            <p:spPr>
              <a:xfrm>
                <a:off x="1717163" y="4827486"/>
                <a:ext cx="495720" cy="279720"/>
              </a:xfrm>
              <a:prstGeom prst="rect">
                <a:avLst/>
              </a:prstGeom>
            </p:spPr>
          </p:pic>
        </mc:Fallback>
      </mc:AlternateContent>
      <p:sp>
        <p:nvSpPr>
          <p:cNvPr id="9" name="TextBox 8">
            <a:extLst>
              <a:ext uri="{FF2B5EF4-FFF2-40B4-BE49-F238E27FC236}">
                <a16:creationId xmlns:a16="http://schemas.microsoft.com/office/drawing/2014/main" id="{4C2633AE-A320-624B-B321-895989F7D718}"/>
              </a:ext>
            </a:extLst>
          </p:cNvPr>
          <p:cNvSpPr txBox="1"/>
          <p:nvPr/>
        </p:nvSpPr>
        <p:spPr>
          <a:xfrm>
            <a:off x="10642" y="5189089"/>
            <a:ext cx="1339702" cy="646331"/>
          </a:xfrm>
          <a:prstGeom prst="rect">
            <a:avLst/>
          </a:prstGeom>
          <a:noFill/>
        </p:spPr>
        <p:txBody>
          <a:bodyPr wrap="square" rtlCol="0">
            <a:spAutoFit/>
          </a:bodyPr>
          <a:lstStyle/>
          <a:p>
            <a:r>
              <a:rPr lang="en-US" dirty="0"/>
              <a:t>Hours of </a:t>
            </a:r>
          </a:p>
          <a:p>
            <a:r>
              <a:rPr lang="en-US" dirty="0"/>
              <a:t>sleep</a:t>
            </a:r>
          </a:p>
        </p:txBody>
      </p:sp>
      <p:sp>
        <p:nvSpPr>
          <p:cNvPr id="10" name="TextBox 9">
            <a:extLst>
              <a:ext uri="{FF2B5EF4-FFF2-40B4-BE49-F238E27FC236}">
                <a16:creationId xmlns:a16="http://schemas.microsoft.com/office/drawing/2014/main" id="{8E812310-68C4-EB46-A35D-D66AC81451F9}"/>
              </a:ext>
            </a:extLst>
          </p:cNvPr>
          <p:cNvSpPr txBox="1"/>
          <p:nvPr/>
        </p:nvSpPr>
        <p:spPr>
          <a:xfrm>
            <a:off x="1656081" y="5189598"/>
            <a:ext cx="1339702" cy="646331"/>
          </a:xfrm>
          <a:prstGeom prst="rect">
            <a:avLst/>
          </a:prstGeom>
          <a:noFill/>
        </p:spPr>
        <p:txBody>
          <a:bodyPr wrap="square" rtlCol="0">
            <a:spAutoFit/>
          </a:bodyPr>
          <a:lstStyle/>
          <a:p>
            <a:r>
              <a:rPr lang="en-US" dirty="0"/>
              <a:t>Hours of </a:t>
            </a:r>
          </a:p>
          <a:p>
            <a:r>
              <a:rPr lang="en-US" dirty="0"/>
              <a:t>study</a:t>
            </a: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239DE2A1-9A55-1D44-A66C-A6261010FBB6}"/>
                  </a:ext>
                </a:extLst>
              </p:cNvPr>
              <p:cNvSpPr txBox="1"/>
              <p:nvPr/>
            </p:nvSpPr>
            <p:spPr>
              <a:xfrm>
                <a:off x="5182607" y="3063122"/>
                <a:ext cx="2214141"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3×</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11</m:t>
                          </m:r>
                        </m:sub>
                      </m:sSub>
                      <m:r>
                        <a:rPr lang="en-US" b="0" i="1" smtClean="0">
                          <a:latin typeface="Cambria Math" panose="02040503050406030204" pitchFamily="18" charset="0"/>
                        </a:rPr>
                        <m:t>+5×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21</m:t>
                          </m:r>
                        </m:sub>
                      </m:sSub>
                    </m:oMath>
                  </m:oMathPara>
                </a14:m>
                <a:endParaRPr lang="en-US" dirty="0"/>
              </a:p>
            </p:txBody>
          </p:sp>
        </mc:Choice>
        <mc:Fallback xmlns="">
          <p:sp>
            <p:nvSpPr>
              <p:cNvPr id="24" name="TextBox 23">
                <a:extLst>
                  <a:ext uri="{FF2B5EF4-FFF2-40B4-BE49-F238E27FC236}">
                    <a16:creationId xmlns:a16="http://schemas.microsoft.com/office/drawing/2014/main" id="{239DE2A1-9A55-1D44-A66C-A6261010FBB6}"/>
                  </a:ext>
                </a:extLst>
              </p:cNvPr>
              <p:cNvSpPr txBox="1">
                <a:spLocks noRot="1" noChangeAspect="1" noMove="1" noResize="1" noEditPoints="1" noAdjustHandles="1" noChangeArrowheads="1" noChangeShapeType="1" noTextEdit="1"/>
              </p:cNvSpPr>
              <p:nvPr/>
            </p:nvSpPr>
            <p:spPr>
              <a:xfrm>
                <a:off x="5182607" y="3063122"/>
                <a:ext cx="2214141" cy="276999"/>
              </a:xfrm>
              <a:prstGeom prst="rect">
                <a:avLst/>
              </a:prstGeom>
              <a:blipFill>
                <a:blip r:embed="rId7"/>
                <a:stretch>
                  <a:fillRect t="-4167" b="-3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6E31EE77-4A86-C245-B42B-565093BEA48B}"/>
                  </a:ext>
                </a:extLst>
              </p:cNvPr>
              <p:cNvSpPr txBox="1"/>
              <p:nvPr/>
            </p:nvSpPr>
            <p:spPr>
              <a:xfrm>
                <a:off x="6357828" y="3053198"/>
                <a:ext cx="3372114"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3×</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12</m:t>
                          </m:r>
                        </m:sub>
                      </m:sSub>
                      <m:r>
                        <a:rPr lang="en-US" b="0" i="1" smtClean="0">
                          <a:latin typeface="Cambria Math" panose="02040503050406030204" pitchFamily="18" charset="0"/>
                        </a:rPr>
                        <m:t>+5×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22</m:t>
                          </m:r>
                        </m:sub>
                      </m:sSub>
                    </m:oMath>
                  </m:oMathPara>
                </a14:m>
                <a:endParaRPr lang="en-US" dirty="0"/>
              </a:p>
            </p:txBody>
          </p:sp>
        </mc:Choice>
        <mc:Fallback xmlns="">
          <p:sp>
            <p:nvSpPr>
              <p:cNvPr id="46" name="TextBox 45">
                <a:extLst>
                  <a:ext uri="{FF2B5EF4-FFF2-40B4-BE49-F238E27FC236}">
                    <a16:creationId xmlns:a16="http://schemas.microsoft.com/office/drawing/2014/main" id="{6E31EE77-4A86-C245-B42B-565093BEA48B}"/>
                  </a:ext>
                </a:extLst>
              </p:cNvPr>
              <p:cNvSpPr txBox="1">
                <a:spLocks noRot="1" noChangeAspect="1" noMove="1" noResize="1" noEditPoints="1" noAdjustHandles="1" noChangeArrowheads="1" noChangeShapeType="1" noTextEdit="1"/>
              </p:cNvSpPr>
              <p:nvPr/>
            </p:nvSpPr>
            <p:spPr>
              <a:xfrm>
                <a:off x="6357828" y="3053198"/>
                <a:ext cx="3372114" cy="276999"/>
              </a:xfrm>
              <a:prstGeom prst="rect">
                <a:avLst/>
              </a:prstGeom>
              <a:blipFill>
                <a:blip r:embed="rId8"/>
                <a:stretch>
                  <a:fillRect t="-8696" b="-3478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D725047F-42E6-B349-BBA7-52D2B25063D6}"/>
                  </a:ext>
                </a:extLst>
              </p:cNvPr>
              <p:cNvSpPr txBox="1"/>
              <p:nvPr/>
            </p:nvSpPr>
            <p:spPr>
              <a:xfrm>
                <a:off x="8132551" y="3063122"/>
                <a:ext cx="3372114"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3×</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13</m:t>
                          </m:r>
                        </m:sub>
                      </m:sSub>
                      <m:r>
                        <a:rPr lang="en-US" b="0" i="1" smtClean="0">
                          <a:latin typeface="Cambria Math" panose="02040503050406030204" pitchFamily="18" charset="0"/>
                        </a:rPr>
                        <m:t>+5×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23</m:t>
                          </m:r>
                        </m:sub>
                      </m:sSub>
                    </m:oMath>
                  </m:oMathPara>
                </a14:m>
                <a:endParaRPr lang="en-US" dirty="0"/>
              </a:p>
            </p:txBody>
          </p:sp>
        </mc:Choice>
        <mc:Fallback xmlns="">
          <p:sp>
            <p:nvSpPr>
              <p:cNvPr id="47" name="TextBox 46">
                <a:extLst>
                  <a:ext uri="{FF2B5EF4-FFF2-40B4-BE49-F238E27FC236}">
                    <a16:creationId xmlns:a16="http://schemas.microsoft.com/office/drawing/2014/main" id="{D725047F-42E6-B349-BBA7-52D2B25063D6}"/>
                  </a:ext>
                </a:extLst>
              </p:cNvPr>
              <p:cNvSpPr txBox="1">
                <a:spLocks noRot="1" noChangeAspect="1" noMove="1" noResize="1" noEditPoints="1" noAdjustHandles="1" noChangeArrowheads="1" noChangeShapeType="1" noTextEdit="1"/>
              </p:cNvSpPr>
              <p:nvPr/>
            </p:nvSpPr>
            <p:spPr>
              <a:xfrm>
                <a:off x="8132551" y="3063122"/>
                <a:ext cx="3372114" cy="276999"/>
              </a:xfrm>
              <a:prstGeom prst="rect">
                <a:avLst/>
              </a:prstGeom>
              <a:blipFill>
                <a:blip r:embed="rId9"/>
                <a:stretch>
                  <a:fillRect t="-4167" b="-33333"/>
                </a:stretch>
              </a:blipFill>
            </p:spPr>
            <p:txBody>
              <a:bodyPr/>
              <a:lstStyle/>
              <a:p>
                <a:r>
                  <a:rPr lang="en-US">
                    <a:noFill/>
                  </a:rPr>
                  <a:t> </a:t>
                </a:r>
              </a:p>
            </p:txBody>
          </p:sp>
        </mc:Fallback>
      </mc:AlternateContent>
      <p:graphicFrame>
        <p:nvGraphicFramePr>
          <p:cNvPr id="3" name="Table 10">
            <a:extLst>
              <a:ext uri="{FF2B5EF4-FFF2-40B4-BE49-F238E27FC236}">
                <a16:creationId xmlns:a16="http://schemas.microsoft.com/office/drawing/2014/main" id="{C2AF48F8-E1E0-8F4A-A385-59050A9FA7C4}"/>
              </a:ext>
            </a:extLst>
          </p:cNvPr>
          <p:cNvGraphicFramePr>
            <a:graphicFrameLocks noGrp="1"/>
          </p:cNvGraphicFramePr>
          <p:nvPr>
            <p:extLst>
              <p:ext uri="{D42A27DB-BD31-4B8C-83A1-F6EECF244321}">
                <p14:modId xmlns:p14="http://schemas.microsoft.com/office/powerpoint/2010/main" val="2131139122"/>
              </p:ext>
            </p:extLst>
          </p:nvPr>
        </p:nvGraphicFramePr>
        <p:xfrm>
          <a:off x="2144028" y="3239198"/>
          <a:ext cx="2933403" cy="1155646"/>
        </p:xfrm>
        <a:graphic>
          <a:graphicData uri="http://schemas.openxmlformats.org/drawingml/2006/table">
            <a:tbl>
              <a:tblPr firstRow="1" bandRow="1">
                <a:tableStyleId>{2D5ABB26-0587-4C30-8999-92F81FD0307C}</a:tableStyleId>
              </a:tblPr>
              <a:tblGrid>
                <a:gridCol w="977801">
                  <a:extLst>
                    <a:ext uri="{9D8B030D-6E8A-4147-A177-3AD203B41FA5}">
                      <a16:colId xmlns:a16="http://schemas.microsoft.com/office/drawing/2014/main" val="3213868480"/>
                    </a:ext>
                  </a:extLst>
                </a:gridCol>
                <a:gridCol w="977801">
                  <a:extLst>
                    <a:ext uri="{9D8B030D-6E8A-4147-A177-3AD203B41FA5}">
                      <a16:colId xmlns:a16="http://schemas.microsoft.com/office/drawing/2014/main" val="2689270945"/>
                    </a:ext>
                  </a:extLst>
                </a:gridCol>
                <a:gridCol w="977801">
                  <a:extLst>
                    <a:ext uri="{9D8B030D-6E8A-4147-A177-3AD203B41FA5}">
                      <a16:colId xmlns:a16="http://schemas.microsoft.com/office/drawing/2014/main" val="3332946392"/>
                    </a:ext>
                  </a:extLst>
                </a:gridCol>
              </a:tblGrid>
              <a:tr h="577823">
                <a:tc>
                  <a:txBody>
                    <a:bodyPr/>
                    <a:lstStyle/>
                    <a:p>
                      <a:r>
                        <a:rPr lang="en-US" dirty="0"/>
                        <a:t>w</a:t>
                      </a:r>
                      <a:r>
                        <a:rPr lang="en-US" baseline="-25000" dirty="0"/>
                        <a:t>11</a:t>
                      </a:r>
                      <a:endParaRPr lang="en-US" dirty="0"/>
                    </a:p>
                  </a:txBody>
                  <a:tcPr>
                    <a:lnL w="19050" cap="flat" cmpd="sng" algn="ctr">
                      <a:solidFill>
                        <a:srgbClr val="FFC000"/>
                      </a:solidFill>
                      <a:prstDash val="solid"/>
                      <a:round/>
                      <a:headEnd type="none" w="med" len="med"/>
                      <a:tailEnd type="none" w="med" len="med"/>
                    </a:lnL>
                    <a:lnR w="19050" cap="flat" cmpd="sng" algn="ctr">
                      <a:solidFill>
                        <a:srgbClr val="FFC000"/>
                      </a:solidFill>
                      <a:prstDash val="solid"/>
                      <a:round/>
                      <a:headEnd type="none" w="med" len="med"/>
                      <a:tailEnd type="none" w="med" len="med"/>
                    </a:lnR>
                    <a:lnT w="19050" cap="flat" cmpd="sng" algn="ctr">
                      <a:solidFill>
                        <a:srgbClr val="FFC000"/>
                      </a:solidFill>
                      <a:prstDash val="solid"/>
                      <a:round/>
                      <a:headEnd type="none" w="med" len="med"/>
                      <a:tailEnd type="none" w="med" len="med"/>
                    </a:lnT>
                    <a:lnB w="19050" cap="flat" cmpd="sng" algn="ctr">
                      <a:solidFill>
                        <a:srgbClr val="FFC000"/>
                      </a:solidFill>
                      <a:prstDash val="solid"/>
                      <a:round/>
                      <a:headEnd type="none" w="med" len="med"/>
                      <a:tailEnd type="none" w="med" len="med"/>
                    </a:lnB>
                  </a:tcPr>
                </a:tc>
                <a:tc>
                  <a:txBody>
                    <a:bodyPr/>
                    <a:lstStyle/>
                    <a:p>
                      <a:r>
                        <a:rPr lang="en-US" dirty="0"/>
                        <a:t>w</a:t>
                      </a:r>
                      <a:r>
                        <a:rPr lang="en-US" baseline="-25000" dirty="0"/>
                        <a:t>12</a:t>
                      </a:r>
                      <a:endParaRPr lang="en-US" dirty="0"/>
                    </a:p>
                  </a:txBody>
                  <a:tcPr>
                    <a:lnL w="19050" cap="flat" cmpd="sng" algn="ctr">
                      <a:solidFill>
                        <a:srgbClr val="FFC000"/>
                      </a:solidFill>
                      <a:prstDash val="solid"/>
                      <a:round/>
                      <a:headEnd type="none" w="med" len="med"/>
                      <a:tailEnd type="none" w="med" len="med"/>
                    </a:lnL>
                    <a:lnR w="19050" cap="flat" cmpd="sng" algn="ctr">
                      <a:solidFill>
                        <a:srgbClr val="FFC000"/>
                      </a:solidFill>
                      <a:prstDash val="solid"/>
                      <a:round/>
                      <a:headEnd type="none" w="med" len="med"/>
                      <a:tailEnd type="none" w="med" len="med"/>
                    </a:lnR>
                    <a:lnT w="19050" cap="flat" cmpd="sng" algn="ctr">
                      <a:solidFill>
                        <a:srgbClr val="FFC000"/>
                      </a:solidFill>
                      <a:prstDash val="solid"/>
                      <a:round/>
                      <a:headEnd type="none" w="med" len="med"/>
                      <a:tailEnd type="none" w="med" len="med"/>
                    </a:lnT>
                    <a:lnB w="19050" cap="flat" cmpd="sng" algn="ctr">
                      <a:solidFill>
                        <a:srgbClr val="FFC000"/>
                      </a:solidFill>
                      <a:prstDash val="solid"/>
                      <a:round/>
                      <a:headEnd type="none" w="med" len="med"/>
                      <a:tailEnd type="none" w="med" len="med"/>
                    </a:lnB>
                  </a:tcPr>
                </a:tc>
                <a:tc>
                  <a:txBody>
                    <a:bodyPr/>
                    <a:lstStyle/>
                    <a:p>
                      <a:r>
                        <a:rPr lang="en-US" dirty="0"/>
                        <a:t>W</a:t>
                      </a:r>
                      <a:r>
                        <a:rPr lang="en-US" baseline="-25000" dirty="0"/>
                        <a:t>13</a:t>
                      </a:r>
                      <a:endParaRPr lang="en-US" dirty="0"/>
                    </a:p>
                  </a:txBody>
                  <a:tcPr>
                    <a:lnL w="19050" cap="flat" cmpd="sng" algn="ctr">
                      <a:solidFill>
                        <a:srgbClr val="FFC000"/>
                      </a:solidFill>
                      <a:prstDash val="solid"/>
                      <a:round/>
                      <a:headEnd type="none" w="med" len="med"/>
                      <a:tailEnd type="none" w="med" len="med"/>
                    </a:lnL>
                    <a:lnR w="19050" cap="flat" cmpd="sng" algn="ctr">
                      <a:solidFill>
                        <a:srgbClr val="FFC000"/>
                      </a:solidFill>
                      <a:prstDash val="solid"/>
                      <a:round/>
                      <a:headEnd type="none" w="med" len="med"/>
                      <a:tailEnd type="none" w="med" len="med"/>
                    </a:lnR>
                    <a:lnT w="19050" cap="flat" cmpd="sng" algn="ctr">
                      <a:solidFill>
                        <a:srgbClr val="FFC000"/>
                      </a:solidFill>
                      <a:prstDash val="solid"/>
                      <a:round/>
                      <a:headEnd type="none" w="med" len="med"/>
                      <a:tailEnd type="none" w="med" len="med"/>
                    </a:lnT>
                    <a:lnB w="190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4263345900"/>
                  </a:ext>
                </a:extLst>
              </a:tr>
              <a:tr h="577823">
                <a:tc>
                  <a:txBody>
                    <a:bodyPr/>
                    <a:lstStyle/>
                    <a:p>
                      <a:r>
                        <a:rPr lang="en-US" dirty="0"/>
                        <a:t>w</a:t>
                      </a:r>
                      <a:r>
                        <a:rPr lang="en-US" baseline="-25000" dirty="0"/>
                        <a:t>21</a:t>
                      </a:r>
                      <a:endParaRPr lang="en-US" dirty="0"/>
                    </a:p>
                  </a:txBody>
                  <a:tcPr>
                    <a:lnL w="19050" cap="flat" cmpd="sng" algn="ctr">
                      <a:solidFill>
                        <a:srgbClr val="FFC000"/>
                      </a:solidFill>
                      <a:prstDash val="solid"/>
                      <a:round/>
                      <a:headEnd type="none" w="med" len="med"/>
                      <a:tailEnd type="none" w="med" len="med"/>
                    </a:lnL>
                    <a:lnR w="19050" cap="flat" cmpd="sng" algn="ctr">
                      <a:solidFill>
                        <a:srgbClr val="FFC000"/>
                      </a:solidFill>
                      <a:prstDash val="solid"/>
                      <a:round/>
                      <a:headEnd type="none" w="med" len="med"/>
                      <a:tailEnd type="none" w="med" len="med"/>
                    </a:lnR>
                    <a:lnT w="19050" cap="flat" cmpd="sng" algn="ctr">
                      <a:solidFill>
                        <a:srgbClr val="FFC000"/>
                      </a:solidFill>
                      <a:prstDash val="solid"/>
                      <a:round/>
                      <a:headEnd type="none" w="med" len="med"/>
                      <a:tailEnd type="none" w="med" len="med"/>
                    </a:lnT>
                    <a:lnB w="19050" cap="flat" cmpd="sng" algn="ctr">
                      <a:solidFill>
                        <a:srgbClr val="FFC000"/>
                      </a:solidFill>
                      <a:prstDash val="solid"/>
                      <a:round/>
                      <a:headEnd type="none" w="med" len="med"/>
                      <a:tailEnd type="none" w="med" len="med"/>
                    </a:lnB>
                  </a:tcPr>
                </a:tc>
                <a:tc>
                  <a:txBody>
                    <a:bodyPr/>
                    <a:lstStyle/>
                    <a:p>
                      <a:r>
                        <a:rPr lang="en-US" dirty="0"/>
                        <a:t>w</a:t>
                      </a:r>
                      <a:r>
                        <a:rPr lang="en-US" baseline="-25000" dirty="0"/>
                        <a:t>22</a:t>
                      </a:r>
                      <a:endParaRPr lang="en-US" dirty="0"/>
                    </a:p>
                  </a:txBody>
                  <a:tcPr>
                    <a:lnL w="19050" cap="flat" cmpd="sng" algn="ctr">
                      <a:solidFill>
                        <a:srgbClr val="FFC000"/>
                      </a:solidFill>
                      <a:prstDash val="solid"/>
                      <a:round/>
                      <a:headEnd type="none" w="med" len="med"/>
                      <a:tailEnd type="none" w="med" len="med"/>
                    </a:lnL>
                    <a:lnR w="19050" cap="flat" cmpd="sng" algn="ctr">
                      <a:solidFill>
                        <a:srgbClr val="FFC000"/>
                      </a:solidFill>
                      <a:prstDash val="solid"/>
                      <a:round/>
                      <a:headEnd type="none" w="med" len="med"/>
                      <a:tailEnd type="none" w="med" len="med"/>
                    </a:lnR>
                    <a:lnT w="19050" cap="flat" cmpd="sng" algn="ctr">
                      <a:solidFill>
                        <a:srgbClr val="FFC000"/>
                      </a:solidFill>
                      <a:prstDash val="solid"/>
                      <a:round/>
                      <a:headEnd type="none" w="med" len="med"/>
                      <a:tailEnd type="none" w="med" len="med"/>
                    </a:lnT>
                    <a:lnB w="19050" cap="flat" cmpd="sng" algn="ctr">
                      <a:solidFill>
                        <a:srgbClr val="FFC000"/>
                      </a:solidFill>
                      <a:prstDash val="solid"/>
                      <a:round/>
                      <a:headEnd type="none" w="med" len="med"/>
                      <a:tailEnd type="none" w="med" len="med"/>
                    </a:lnB>
                  </a:tcPr>
                </a:tc>
                <a:tc>
                  <a:txBody>
                    <a:bodyPr/>
                    <a:lstStyle/>
                    <a:p>
                      <a:r>
                        <a:rPr lang="en-US" dirty="0"/>
                        <a:t>w</a:t>
                      </a:r>
                      <a:r>
                        <a:rPr lang="en-US" baseline="-25000" dirty="0"/>
                        <a:t>23</a:t>
                      </a:r>
                      <a:endParaRPr lang="en-US" dirty="0"/>
                    </a:p>
                  </a:txBody>
                  <a:tcPr>
                    <a:lnL w="19050" cap="flat" cmpd="sng" algn="ctr">
                      <a:solidFill>
                        <a:srgbClr val="FFC000"/>
                      </a:solidFill>
                      <a:prstDash val="solid"/>
                      <a:round/>
                      <a:headEnd type="none" w="med" len="med"/>
                      <a:tailEnd type="none" w="med" len="med"/>
                    </a:lnL>
                    <a:lnR w="19050" cap="flat" cmpd="sng" algn="ctr">
                      <a:solidFill>
                        <a:srgbClr val="FFC000"/>
                      </a:solidFill>
                      <a:prstDash val="solid"/>
                      <a:round/>
                      <a:headEnd type="none" w="med" len="med"/>
                      <a:tailEnd type="none" w="med" len="med"/>
                    </a:lnR>
                    <a:lnT w="19050" cap="flat" cmpd="sng" algn="ctr">
                      <a:solidFill>
                        <a:srgbClr val="FFC000"/>
                      </a:solidFill>
                      <a:prstDash val="solid"/>
                      <a:round/>
                      <a:headEnd type="none" w="med" len="med"/>
                      <a:tailEnd type="none" w="med" len="med"/>
                    </a:lnT>
                    <a:lnB w="190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2624312451"/>
                  </a:ext>
                </a:extLst>
              </a:tr>
            </a:tbl>
          </a:graphicData>
        </a:graphic>
      </p:graphicFrame>
      <p:sp>
        <p:nvSpPr>
          <p:cNvPr id="11" name="TextBox 10">
            <a:extLst>
              <a:ext uri="{FF2B5EF4-FFF2-40B4-BE49-F238E27FC236}">
                <a16:creationId xmlns:a16="http://schemas.microsoft.com/office/drawing/2014/main" id="{E5267A30-9D9D-184E-A436-80909A544B08}"/>
              </a:ext>
            </a:extLst>
          </p:cNvPr>
          <p:cNvSpPr txBox="1"/>
          <p:nvPr/>
        </p:nvSpPr>
        <p:spPr>
          <a:xfrm>
            <a:off x="5116387" y="3601577"/>
            <a:ext cx="602512" cy="430887"/>
          </a:xfrm>
          <a:prstGeom prst="rect">
            <a:avLst/>
          </a:prstGeom>
          <a:noFill/>
        </p:spPr>
        <p:txBody>
          <a:bodyPr wrap="square" rtlCol="0">
            <a:spAutoFit/>
          </a:bodyPr>
          <a:lstStyle/>
          <a:p>
            <a:r>
              <a:rPr lang="en-US" sz="2200" dirty="0"/>
              <a:t>=</a:t>
            </a:r>
          </a:p>
        </p:txBody>
      </p:sp>
      <p:graphicFrame>
        <p:nvGraphicFramePr>
          <p:cNvPr id="13" name="Table 13">
            <a:extLst>
              <a:ext uri="{FF2B5EF4-FFF2-40B4-BE49-F238E27FC236}">
                <a16:creationId xmlns:a16="http://schemas.microsoft.com/office/drawing/2014/main" id="{7BC0E06E-5013-214C-9725-C76D59217994}"/>
              </a:ext>
            </a:extLst>
          </p:cNvPr>
          <p:cNvGraphicFramePr>
            <a:graphicFrameLocks noGrp="1"/>
          </p:cNvGraphicFramePr>
          <p:nvPr>
            <p:extLst>
              <p:ext uri="{D42A27DB-BD31-4B8C-83A1-F6EECF244321}">
                <p14:modId xmlns:p14="http://schemas.microsoft.com/office/powerpoint/2010/main" val="1839983532"/>
              </p:ext>
            </p:extLst>
          </p:nvPr>
        </p:nvGraphicFramePr>
        <p:xfrm>
          <a:off x="5417643" y="2830563"/>
          <a:ext cx="5252484" cy="2478453"/>
        </p:xfrm>
        <a:graphic>
          <a:graphicData uri="http://schemas.openxmlformats.org/drawingml/2006/table">
            <a:tbl>
              <a:tblPr firstRow="1" bandRow="1">
                <a:tableStyleId>{2D5ABB26-0587-4C30-8999-92F81FD0307C}</a:tableStyleId>
              </a:tblPr>
              <a:tblGrid>
                <a:gridCol w="1750828">
                  <a:extLst>
                    <a:ext uri="{9D8B030D-6E8A-4147-A177-3AD203B41FA5}">
                      <a16:colId xmlns:a16="http://schemas.microsoft.com/office/drawing/2014/main" val="43856161"/>
                    </a:ext>
                  </a:extLst>
                </a:gridCol>
                <a:gridCol w="1750828">
                  <a:extLst>
                    <a:ext uri="{9D8B030D-6E8A-4147-A177-3AD203B41FA5}">
                      <a16:colId xmlns:a16="http://schemas.microsoft.com/office/drawing/2014/main" val="3483767240"/>
                    </a:ext>
                  </a:extLst>
                </a:gridCol>
                <a:gridCol w="1750828">
                  <a:extLst>
                    <a:ext uri="{9D8B030D-6E8A-4147-A177-3AD203B41FA5}">
                      <a16:colId xmlns:a16="http://schemas.microsoft.com/office/drawing/2014/main" val="195160122"/>
                    </a:ext>
                  </a:extLst>
                </a:gridCol>
              </a:tblGrid>
              <a:tr h="826151">
                <a:tc>
                  <a:txBody>
                    <a:bodyPr/>
                    <a:lstStyle/>
                    <a:p>
                      <a:endParaRPr lang="en-US" dirty="0"/>
                    </a:p>
                  </a:txBody>
                  <a:tcPr>
                    <a:lnL w="28575" cap="flat" cmpd="sng" algn="ctr">
                      <a:solidFill>
                        <a:srgbClr val="00B0F0"/>
                      </a:solidFill>
                      <a:prstDash val="solid"/>
                      <a:round/>
                      <a:headEnd type="none" w="med" len="med"/>
                      <a:tailEnd type="none" w="med" len="med"/>
                    </a:lnL>
                    <a:lnR w="28575" cap="flat" cmpd="sng" algn="ctr">
                      <a:solidFill>
                        <a:srgbClr val="00B0F0"/>
                      </a:solidFill>
                      <a:prstDash val="solid"/>
                      <a:round/>
                      <a:headEnd type="none" w="med" len="med"/>
                      <a:tailEnd type="none" w="med" len="med"/>
                    </a:lnR>
                    <a:lnT w="28575" cap="flat" cmpd="sng" algn="ctr">
                      <a:solidFill>
                        <a:srgbClr val="00B0F0"/>
                      </a:solidFill>
                      <a:prstDash val="solid"/>
                      <a:round/>
                      <a:headEnd type="none" w="med" len="med"/>
                      <a:tailEnd type="none" w="med" len="med"/>
                    </a:lnT>
                    <a:lnB w="28575" cap="flat" cmpd="sng" algn="ctr">
                      <a:solidFill>
                        <a:srgbClr val="00B0F0"/>
                      </a:solidFill>
                      <a:prstDash val="solid"/>
                      <a:round/>
                      <a:headEnd type="none" w="med" len="med"/>
                      <a:tailEnd type="none" w="med" len="med"/>
                    </a:lnB>
                  </a:tcPr>
                </a:tc>
                <a:tc>
                  <a:txBody>
                    <a:bodyPr/>
                    <a:lstStyle/>
                    <a:p>
                      <a:endParaRPr lang="en-US" dirty="0"/>
                    </a:p>
                  </a:txBody>
                  <a:tcPr>
                    <a:lnL w="28575" cap="flat" cmpd="sng" algn="ctr">
                      <a:solidFill>
                        <a:srgbClr val="00B0F0"/>
                      </a:solidFill>
                      <a:prstDash val="solid"/>
                      <a:round/>
                      <a:headEnd type="none" w="med" len="med"/>
                      <a:tailEnd type="none" w="med" len="med"/>
                    </a:lnL>
                    <a:lnR w="28575" cap="flat" cmpd="sng" algn="ctr">
                      <a:solidFill>
                        <a:srgbClr val="00B0F0"/>
                      </a:solidFill>
                      <a:prstDash val="solid"/>
                      <a:round/>
                      <a:headEnd type="none" w="med" len="med"/>
                      <a:tailEnd type="none" w="med" len="med"/>
                    </a:lnR>
                    <a:lnT w="28575" cap="flat" cmpd="sng" algn="ctr">
                      <a:solidFill>
                        <a:srgbClr val="00B0F0"/>
                      </a:solidFill>
                      <a:prstDash val="solid"/>
                      <a:round/>
                      <a:headEnd type="none" w="med" len="med"/>
                      <a:tailEnd type="none" w="med" len="med"/>
                    </a:lnT>
                    <a:lnB w="28575" cap="flat" cmpd="sng" algn="ctr">
                      <a:solidFill>
                        <a:srgbClr val="00B0F0"/>
                      </a:solidFill>
                      <a:prstDash val="solid"/>
                      <a:round/>
                      <a:headEnd type="none" w="med" len="med"/>
                      <a:tailEnd type="none" w="med" len="med"/>
                    </a:lnB>
                  </a:tcPr>
                </a:tc>
                <a:tc>
                  <a:txBody>
                    <a:bodyPr/>
                    <a:lstStyle/>
                    <a:p>
                      <a:endParaRPr lang="en-US"/>
                    </a:p>
                  </a:txBody>
                  <a:tcPr>
                    <a:lnL w="28575" cap="flat" cmpd="sng" algn="ctr">
                      <a:solidFill>
                        <a:srgbClr val="00B0F0"/>
                      </a:solidFill>
                      <a:prstDash val="solid"/>
                      <a:round/>
                      <a:headEnd type="none" w="med" len="med"/>
                      <a:tailEnd type="none" w="med" len="med"/>
                    </a:lnL>
                    <a:lnR w="28575" cap="flat" cmpd="sng" algn="ctr">
                      <a:solidFill>
                        <a:srgbClr val="00B0F0"/>
                      </a:solidFill>
                      <a:prstDash val="solid"/>
                      <a:round/>
                      <a:headEnd type="none" w="med" len="med"/>
                      <a:tailEnd type="none" w="med" len="med"/>
                    </a:lnR>
                    <a:lnT w="28575" cap="flat" cmpd="sng" algn="ctr">
                      <a:solidFill>
                        <a:srgbClr val="00B0F0"/>
                      </a:solidFill>
                      <a:prstDash val="solid"/>
                      <a:round/>
                      <a:headEnd type="none" w="med" len="med"/>
                      <a:tailEnd type="none" w="med" len="med"/>
                    </a:lnT>
                    <a:lnB w="28575" cap="flat" cmpd="sng" algn="ctr">
                      <a:solidFill>
                        <a:srgbClr val="00B0F0"/>
                      </a:solidFill>
                      <a:prstDash val="solid"/>
                      <a:round/>
                      <a:headEnd type="none" w="med" len="med"/>
                      <a:tailEnd type="none" w="med" len="med"/>
                    </a:lnB>
                  </a:tcPr>
                </a:tc>
                <a:extLst>
                  <a:ext uri="{0D108BD9-81ED-4DB2-BD59-A6C34878D82A}">
                    <a16:rowId xmlns:a16="http://schemas.microsoft.com/office/drawing/2014/main" val="141154785"/>
                  </a:ext>
                </a:extLst>
              </a:tr>
              <a:tr h="826151">
                <a:tc>
                  <a:txBody>
                    <a:bodyPr/>
                    <a:lstStyle/>
                    <a:p>
                      <a:endParaRPr lang="en-US" dirty="0"/>
                    </a:p>
                  </a:txBody>
                  <a:tcPr>
                    <a:lnL w="28575" cap="flat" cmpd="sng" algn="ctr">
                      <a:solidFill>
                        <a:srgbClr val="00B0F0"/>
                      </a:solidFill>
                      <a:prstDash val="solid"/>
                      <a:round/>
                      <a:headEnd type="none" w="med" len="med"/>
                      <a:tailEnd type="none" w="med" len="med"/>
                    </a:lnL>
                    <a:lnR w="28575" cap="flat" cmpd="sng" algn="ctr">
                      <a:solidFill>
                        <a:srgbClr val="00B0F0"/>
                      </a:solidFill>
                      <a:prstDash val="solid"/>
                      <a:round/>
                      <a:headEnd type="none" w="med" len="med"/>
                      <a:tailEnd type="none" w="med" len="med"/>
                    </a:lnR>
                    <a:lnT w="28575" cap="flat" cmpd="sng" algn="ctr">
                      <a:solidFill>
                        <a:srgbClr val="00B0F0"/>
                      </a:solidFill>
                      <a:prstDash val="solid"/>
                      <a:round/>
                      <a:headEnd type="none" w="med" len="med"/>
                      <a:tailEnd type="none" w="med" len="med"/>
                    </a:lnT>
                    <a:lnB w="28575" cap="flat" cmpd="sng" algn="ctr">
                      <a:solidFill>
                        <a:srgbClr val="00B0F0"/>
                      </a:solidFill>
                      <a:prstDash val="solid"/>
                      <a:round/>
                      <a:headEnd type="none" w="med" len="med"/>
                      <a:tailEnd type="none" w="med" len="med"/>
                    </a:lnB>
                  </a:tcPr>
                </a:tc>
                <a:tc>
                  <a:txBody>
                    <a:bodyPr/>
                    <a:lstStyle/>
                    <a:p>
                      <a:endParaRPr lang="en-US"/>
                    </a:p>
                  </a:txBody>
                  <a:tcPr>
                    <a:lnL w="28575" cap="flat" cmpd="sng" algn="ctr">
                      <a:solidFill>
                        <a:srgbClr val="00B0F0"/>
                      </a:solidFill>
                      <a:prstDash val="solid"/>
                      <a:round/>
                      <a:headEnd type="none" w="med" len="med"/>
                      <a:tailEnd type="none" w="med" len="med"/>
                    </a:lnL>
                    <a:lnR w="28575" cap="flat" cmpd="sng" algn="ctr">
                      <a:solidFill>
                        <a:srgbClr val="00B0F0"/>
                      </a:solidFill>
                      <a:prstDash val="solid"/>
                      <a:round/>
                      <a:headEnd type="none" w="med" len="med"/>
                      <a:tailEnd type="none" w="med" len="med"/>
                    </a:lnR>
                    <a:lnT w="28575" cap="flat" cmpd="sng" algn="ctr">
                      <a:solidFill>
                        <a:srgbClr val="00B0F0"/>
                      </a:solidFill>
                      <a:prstDash val="solid"/>
                      <a:round/>
                      <a:headEnd type="none" w="med" len="med"/>
                      <a:tailEnd type="none" w="med" len="med"/>
                    </a:lnT>
                    <a:lnB w="28575" cap="flat" cmpd="sng" algn="ctr">
                      <a:solidFill>
                        <a:srgbClr val="00B0F0"/>
                      </a:solidFill>
                      <a:prstDash val="solid"/>
                      <a:round/>
                      <a:headEnd type="none" w="med" len="med"/>
                      <a:tailEnd type="none" w="med" len="med"/>
                    </a:lnB>
                  </a:tcPr>
                </a:tc>
                <a:tc>
                  <a:txBody>
                    <a:bodyPr/>
                    <a:lstStyle/>
                    <a:p>
                      <a:endParaRPr lang="en-US" dirty="0"/>
                    </a:p>
                  </a:txBody>
                  <a:tcPr>
                    <a:lnL w="28575" cap="flat" cmpd="sng" algn="ctr">
                      <a:solidFill>
                        <a:srgbClr val="00B0F0"/>
                      </a:solidFill>
                      <a:prstDash val="solid"/>
                      <a:round/>
                      <a:headEnd type="none" w="med" len="med"/>
                      <a:tailEnd type="none" w="med" len="med"/>
                    </a:lnL>
                    <a:lnR w="28575" cap="flat" cmpd="sng" algn="ctr">
                      <a:solidFill>
                        <a:srgbClr val="00B0F0"/>
                      </a:solidFill>
                      <a:prstDash val="solid"/>
                      <a:round/>
                      <a:headEnd type="none" w="med" len="med"/>
                      <a:tailEnd type="none" w="med" len="med"/>
                    </a:lnR>
                    <a:lnT w="28575" cap="flat" cmpd="sng" algn="ctr">
                      <a:solidFill>
                        <a:srgbClr val="00B0F0"/>
                      </a:solidFill>
                      <a:prstDash val="solid"/>
                      <a:round/>
                      <a:headEnd type="none" w="med" len="med"/>
                      <a:tailEnd type="none" w="med" len="med"/>
                    </a:lnT>
                    <a:lnB w="28575" cap="flat" cmpd="sng" algn="ctr">
                      <a:solidFill>
                        <a:srgbClr val="00B0F0"/>
                      </a:solidFill>
                      <a:prstDash val="solid"/>
                      <a:round/>
                      <a:headEnd type="none" w="med" len="med"/>
                      <a:tailEnd type="none" w="med" len="med"/>
                    </a:lnB>
                  </a:tcPr>
                </a:tc>
                <a:extLst>
                  <a:ext uri="{0D108BD9-81ED-4DB2-BD59-A6C34878D82A}">
                    <a16:rowId xmlns:a16="http://schemas.microsoft.com/office/drawing/2014/main" val="3549292623"/>
                  </a:ext>
                </a:extLst>
              </a:tr>
              <a:tr h="826151">
                <a:tc>
                  <a:txBody>
                    <a:bodyPr/>
                    <a:lstStyle/>
                    <a:p>
                      <a:endParaRPr lang="en-US" dirty="0"/>
                    </a:p>
                  </a:txBody>
                  <a:tcPr>
                    <a:lnL w="28575" cap="flat" cmpd="sng" algn="ctr">
                      <a:solidFill>
                        <a:srgbClr val="00B0F0"/>
                      </a:solidFill>
                      <a:prstDash val="solid"/>
                      <a:round/>
                      <a:headEnd type="none" w="med" len="med"/>
                      <a:tailEnd type="none" w="med" len="med"/>
                    </a:lnL>
                    <a:lnR w="28575" cap="flat" cmpd="sng" algn="ctr">
                      <a:solidFill>
                        <a:srgbClr val="00B0F0"/>
                      </a:solidFill>
                      <a:prstDash val="solid"/>
                      <a:round/>
                      <a:headEnd type="none" w="med" len="med"/>
                      <a:tailEnd type="none" w="med" len="med"/>
                    </a:lnR>
                    <a:lnT w="28575" cap="flat" cmpd="sng" algn="ctr">
                      <a:solidFill>
                        <a:srgbClr val="00B0F0"/>
                      </a:solidFill>
                      <a:prstDash val="solid"/>
                      <a:round/>
                      <a:headEnd type="none" w="med" len="med"/>
                      <a:tailEnd type="none" w="med" len="med"/>
                    </a:lnT>
                    <a:lnB w="28575" cap="flat" cmpd="sng" algn="ctr">
                      <a:solidFill>
                        <a:srgbClr val="00B0F0"/>
                      </a:solidFill>
                      <a:prstDash val="solid"/>
                      <a:round/>
                      <a:headEnd type="none" w="med" len="med"/>
                      <a:tailEnd type="none" w="med" len="med"/>
                    </a:lnB>
                  </a:tcPr>
                </a:tc>
                <a:tc>
                  <a:txBody>
                    <a:bodyPr/>
                    <a:lstStyle/>
                    <a:p>
                      <a:endParaRPr lang="en-US" dirty="0"/>
                    </a:p>
                  </a:txBody>
                  <a:tcPr>
                    <a:lnL w="28575" cap="flat" cmpd="sng" algn="ctr">
                      <a:solidFill>
                        <a:srgbClr val="00B0F0"/>
                      </a:solidFill>
                      <a:prstDash val="solid"/>
                      <a:round/>
                      <a:headEnd type="none" w="med" len="med"/>
                      <a:tailEnd type="none" w="med" len="med"/>
                    </a:lnL>
                    <a:lnR w="28575" cap="flat" cmpd="sng" algn="ctr">
                      <a:solidFill>
                        <a:srgbClr val="00B0F0"/>
                      </a:solidFill>
                      <a:prstDash val="solid"/>
                      <a:round/>
                      <a:headEnd type="none" w="med" len="med"/>
                      <a:tailEnd type="none" w="med" len="med"/>
                    </a:lnR>
                    <a:lnT w="28575" cap="flat" cmpd="sng" algn="ctr">
                      <a:solidFill>
                        <a:srgbClr val="00B0F0"/>
                      </a:solidFill>
                      <a:prstDash val="solid"/>
                      <a:round/>
                      <a:headEnd type="none" w="med" len="med"/>
                      <a:tailEnd type="none" w="med" len="med"/>
                    </a:lnT>
                    <a:lnB w="28575" cap="flat" cmpd="sng" algn="ctr">
                      <a:solidFill>
                        <a:srgbClr val="00B0F0"/>
                      </a:solidFill>
                      <a:prstDash val="solid"/>
                      <a:round/>
                      <a:headEnd type="none" w="med" len="med"/>
                      <a:tailEnd type="none" w="med" len="med"/>
                    </a:lnB>
                  </a:tcPr>
                </a:tc>
                <a:tc>
                  <a:txBody>
                    <a:bodyPr/>
                    <a:lstStyle/>
                    <a:p>
                      <a:endParaRPr lang="en-US" dirty="0"/>
                    </a:p>
                  </a:txBody>
                  <a:tcPr>
                    <a:lnL w="28575" cap="flat" cmpd="sng" algn="ctr">
                      <a:solidFill>
                        <a:srgbClr val="00B0F0"/>
                      </a:solidFill>
                      <a:prstDash val="solid"/>
                      <a:round/>
                      <a:headEnd type="none" w="med" len="med"/>
                      <a:tailEnd type="none" w="med" len="med"/>
                    </a:lnL>
                    <a:lnR w="28575" cap="flat" cmpd="sng" algn="ctr">
                      <a:solidFill>
                        <a:srgbClr val="00B0F0"/>
                      </a:solidFill>
                      <a:prstDash val="solid"/>
                      <a:round/>
                      <a:headEnd type="none" w="med" len="med"/>
                      <a:tailEnd type="none" w="med" len="med"/>
                    </a:lnR>
                    <a:lnT w="28575" cap="flat" cmpd="sng" algn="ctr">
                      <a:solidFill>
                        <a:srgbClr val="00B0F0"/>
                      </a:solidFill>
                      <a:prstDash val="solid"/>
                      <a:round/>
                      <a:headEnd type="none" w="med" len="med"/>
                      <a:tailEnd type="none" w="med" len="med"/>
                    </a:lnT>
                    <a:lnB w="28575" cap="flat" cmpd="sng" algn="ctr">
                      <a:solidFill>
                        <a:srgbClr val="00B0F0"/>
                      </a:solidFill>
                      <a:prstDash val="solid"/>
                      <a:round/>
                      <a:headEnd type="none" w="med" len="med"/>
                      <a:tailEnd type="none" w="med" len="med"/>
                    </a:lnB>
                  </a:tcPr>
                </a:tc>
                <a:extLst>
                  <a:ext uri="{0D108BD9-81ED-4DB2-BD59-A6C34878D82A}">
                    <a16:rowId xmlns:a16="http://schemas.microsoft.com/office/drawing/2014/main" val="595715794"/>
                  </a:ext>
                </a:extLst>
              </a:tr>
            </a:tbl>
          </a:graphicData>
        </a:graphic>
      </p:graphicFrame>
    </p:spTree>
    <p:extLst>
      <p:ext uri="{BB962C8B-B14F-4D97-AF65-F5344CB8AC3E}">
        <p14:creationId xmlns:p14="http://schemas.microsoft.com/office/powerpoint/2010/main" val="20128238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F3E5D-5FEA-CA4D-8522-F4A32A03396B}"/>
              </a:ext>
            </a:extLst>
          </p:cNvPr>
          <p:cNvSpPr>
            <a:spLocks noGrp="1"/>
          </p:cNvSpPr>
          <p:nvPr>
            <p:ph type="title"/>
          </p:nvPr>
        </p:nvSpPr>
        <p:spPr/>
        <p:txBody>
          <a:bodyPr/>
          <a:lstStyle/>
          <a:p>
            <a:r>
              <a:rPr lang="en-US" dirty="0"/>
              <a:t>Deep learning – Sigmoid FUNCTION</a:t>
            </a:r>
          </a:p>
        </p:txBody>
      </p:sp>
      <p:sp>
        <p:nvSpPr>
          <p:cNvPr id="3" name="Content Placeholder 2">
            <a:extLst>
              <a:ext uri="{FF2B5EF4-FFF2-40B4-BE49-F238E27FC236}">
                <a16:creationId xmlns:a16="http://schemas.microsoft.com/office/drawing/2014/main" id="{CB0931BE-ACA9-A244-9C6C-9C0752208D57}"/>
              </a:ext>
            </a:extLst>
          </p:cNvPr>
          <p:cNvSpPr>
            <a:spLocks noGrp="1"/>
          </p:cNvSpPr>
          <p:nvPr>
            <p:ph idx="1"/>
          </p:nvPr>
        </p:nvSpPr>
        <p:spPr>
          <a:xfrm>
            <a:off x="124691" y="2866299"/>
            <a:ext cx="4239491" cy="4150233"/>
          </a:xfrm>
        </p:spPr>
        <p:txBody>
          <a:bodyPr>
            <a:normAutofit lnSpcReduction="10000"/>
          </a:bodyPr>
          <a:lstStyle/>
          <a:p>
            <a:r>
              <a:rPr lang="en-US" sz="2500" dirty="0"/>
              <a:t>Properties</a:t>
            </a:r>
          </a:p>
          <a:p>
            <a:pPr fontAlgn="base"/>
            <a:r>
              <a:rPr lang="en-US" dirty="0"/>
              <a:t>Domain: (-∞, +∞)</a:t>
            </a:r>
          </a:p>
          <a:p>
            <a:pPr fontAlgn="base"/>
            <a:r>
              <a:rPr lang="en-US" dirty="0"/>
              <a:t>Range: (0, +1)</a:t>
            </a:r>
          </a:p>
          <a:p>
            <a:pPr fontAlgn="base"/>
            <a:r>
              <a:rPr lang="el-GR" dirty="0"/>
              <a:t>σ(0) = 0.5</a:t>
            </a:r>
          </a:p>
          <a:p>
            <a:pPr fontAlgn="base"/>
            <a:r>
              <a:rPr lang="en-US" dirty="0"/>
              <a:t>The function is monotonically increasing.</a:t>
            </a:r>
          </a:p>
          <a:p>
            <a:pPr fontAlgn="base"/>
            <a:r>
              <a:rPr lang="en-US" dirty="0"/>
              <a:t>The function is continuous everywhere.</a:t>
            </a:r>
          </a:p>
          <a:p>
            <a:pPr fontAlgn="base"/>
            <a:r>
              <a:rPr lang="en-US" dirty="0"/>
              <a:t>The function is differentiable everywhere in its domain.</a:t>
            </a:r>
          </a:p>
          <a:p>
            <a:pPr fontAlgn="base"/>
            <a:r>
              <a:rPr lang="en-US" dirty="0"/>
              <a:t>Numerically, it is enough to compute this function’s value over a small range of numbers</a:t>
            </a:r>
          </a:p>
          <a:p>
            <a:endParaRPr lang="en-US" sz="2500"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7C61C795-E56B-894C-9894-2AD5C1D3455D}"/>
                  </a:ext>
                </a:extLst>
              </p:cNvPr>
              <p:cNvSpPr txBox="1"/>
              <p:nvPr/>
            </p:nvSpPr>
            <p:spPr>
              <a:xfrm>
                <a:off x="408448" y="1777506"/>
                <a:ext cx="3090262" cy="89563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000" b="0" i="1" smtClean="0">
                          <a:latin typeface="Cambria Math" panose="02040503050406030204" pitchFamily="18" charset="0"/>
                        </a:rPr>
                        <m:t>𝜎</m:t>
                      </m:r>
                      <m:d>
                        <m:dPr>
                          <m:ctrlPr>
                            <a:rPr lang="en-US" sz="3000" b="0" i="1" smtClean="0">
                              <a:latin typeface="Cambria Math" panose="02040503050406030204" pitchFamily="18" charset="0"/>
                            </a:rPr>
                          </m:ctrlPr>
                        </m:dPr>
                        <m:e>
                          <m:r>
                            <a:rPr lang="en-US" sz="3000" b="0" i="1" smtClean="0">
                              <a:latin typeface="Cambria Math" panose="02040503050406030204" pitchFamily="18" charset="0"/>
                            </a:rPr>
                            <m:t>𝑥</m:t>
                          </m:r>
                        </m:e>
                      </m:d>
                      <m:r>
                        <a:rPr lang="en-US" sz="3000" b="0" i="1" smtClean="0">
                          <a:latin typeface="Cambria Math" panose="02040503050406030204" pitchFamily="18" charset="0"/>
                        </a:rPr>
                        <m:t>=</m:t>
                      </m:r>
                      <m:f>
                        <m:fPr>
                          <m:ctrlPr>
                            <a:rPr lang="en-US" sz="3000" b="0" i="1" smtClean="0">
                              <a:latin typeface="Cambria Math" panose="02040503050406030204" pitchFamily="18" charset="0"/>
                            </a:rPr>
                          </m:ctrlPr>
                        </m:fPr>
                        <m:num>
                          <m:r>
                            <a:rPr lang="en-US" sz="3000" b="0" i="1" smtClean="0">
                              <a:latin typeface="Cambria Math" panose="02040503050406030204" pitchFamily="18" charset="0"/>
                            </a:rPr>
                            <m:t>1</m:t>
                          </m:r>
                        </m:num>
                        <m:den>
                          <m:r>
                            <a:rPr lang="en-US" sz="3000" b="0" i="1" smtClean="0">
                              <a:latin typeface="Cambria Math" panose="02040503050406030204" pitchFamily="18" charset="0"/>
                            </a:rPr>
                            <m:t>1+</m:t>
                          </m:r>
                          <m:sSup>
                            <m:sSupPr>
                              <m:ctrlPr>
                                <a:rPr lang="en-US" sz="3000" b="0" i="1" smtClean="0">
                                  <a:latin typeface="Cambria Math" panose="02040503050406030204" pitchFamily="18" charset="0"/>
                                </a:rPr>
                              </m:ctrlPr>
                            </m:sSupPr>
                            <m:e>
                              <m:r>
                                <a:rPr lang="en-US" sz="3000" b="0" i="1" smtClean="0">
                                  <a:latin typeface="Cambria Math" panose="02040503050406030204" pitchFamily="18" charset="0"/>
                                </a:rPr>
                                <m:t>𝑒</m:t>
                              </m:r>
                            </m:e>
                            <m:sup>
                              <m:d>
                                <m:dPr>
                                  <m:begChr m:val="{"/>
                                  <m:endChr m:val="}"/>
                                  <m:ctrlPr>
                                    <a:rPr lang="en-US" sz="3000" b="0" i="1" smtClean="0">
                                      <a:latin typeface="Cambria Math" panose="02040503050406030204" pitchFamily="18" charset="0"/>
                                    </a:rPr>
                                  </m:ctrlPr>
                                </m:dPr>
                                <m:e>
                                  <m:r>
                                    <a:rPr lang="en-US" sz="3000" b="0" i="1" smtClean="0">
                                      <a:latin typeface="Cambria Math" panose="02040503050406030204" pitchFamily="18" charset="0"/>
                                    </a:rPr>
                                    <m:t>−</m:t>
                                  </m:r>
                                  <m:r>
                                    <a:rPr lang="en-US" sz="3000" b="0" i="1" smtClean="0">
                                      <a:latin typeface="Cambria Math" panose="02040503050406030204" pitchFamily="18" charset="0"/>
                                    </a:rPr>
                                    <m:t>𝑥</m:t>
                                  </m:r>
                                </m:e>
                              </m:d>
                            </m:sup>
                          </m:sSup>
                        </m:den>
                      </m:f>
                    </m:oMath>
                  </m:oMathPara>
                </a14:m>
                <a:endParaRPr lang="en-US" sz="3000" dirty="0"/>
              </a:p>
            </p:txBody>
          </p:sp>
        </mc:Choice>
        <mc:Fallback xmlns="">
          <p:sp>
            <p:nvSpPr>
              <p:cNvPr id="4" name="TextBox 3">
                <a:extLst>
                  <a:ext uri="{FF2B5EF4-FFF2-40B4-BE49-F238E27FC236}">
                    <a16:creationId xmlns:a16="http://schemas.microsoft.com/office/drawing/2014/main" id="{7C61C795-E56B-894C-9894-2AD5C1D3455D}"/>
                  </a:ext>
                </a:extLst>
              </p:cNvPr>
              <p:cNvSpPr txBox="1">
                <a:spLocks noRot="1" noChangeAspect="1" noMove="1" noResize="1" noEditPoints="1" noAdjustHandles="1" noChangeArrowheads="1" noChangeShapeType="1" noTextEdit="1"/>
              </p:cNvSpPr>
              <p:nvPr/>
            </p:nvSpPr>
            <p:spPr>
              <a:xfrm>
                <a:off x="408448" y="1777506"/>
                <a:ext cx="3090262" cy="895630"/>
              </a:xfrm>
              <a:prstGeom prst="rect">
                <a:avLst/>
              </a:prstGeom>
              <a:blipFill>
                <a:blip r:embed="rId2"/>
                <a:stretch>
                  <a:fillRect t="-4225" b="-12676"/>
                </a:stretch>
              </a:blipFill>
            </p:spPr>
            <p:txBody>
              <a:bodyPr/>
              <a:lstStyle/>
              <a:p>
                <a:r>
                  <a:rPr lang="en-US">
                    <a:noFill/>
                  </a:rPr>
                  <a:t> </a:t>
                </a:r>
              </a:p>
            </p:txBody>
          </p:sp>
        </mc:Fallback>
      </mc:AlternateContent>
      <p:pic>
        <p:nvPicPr>
          <p:cNvPr id="7172" name="Picture 4">
            <a:extLst>
              <a:ext uri="{FF2B5EF4-FFF2-40B4-BE49-F238E27FC236}">
                <a16:creationId xmlns:a16="http://schemas.microsoft.com/office/drawing/2014/main" id="{ACBF5910-32CA-1540-982F-548C8E4758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8241" y="1909119"/>
            <a:ext cx="7883759" cy="4409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9127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F3E5D-5FEA-CA4D-8522-F4A32A03396B}"/>
              </a:ext>
            </a:extLst>
          </p:cNvPr>
          <p:cNvSpPr>
            <a:spLocks noGrp="1"/>
          </p:cNvSpPr>
          <p:nvPr>
            <p:ph type="title"/>
          </p:nvPr>
        </p:nvSpPr>
        <p:spPr/>
        <p:txBody>
          <a:bodyPr/>
          <a:lstStyle/>
          <a:p>
            <a:r>
              <a:rPr lang="en-US" dirty="0"/>
              <a:t>Sigmoid as an activation function in NN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B0931BE-ACA9-A244-9C6C-9C0752208D57}"/>
                  </a:ext>
                </a:extLst>
              </p:cNvPr>
              <p:cNvSpPr>
                <a:spLocks noGrp="1"/>
              </p:cNvSpPr>
              <p:nvPr>
                <p:ph idx="1"/>
              </p:nvPr>
            </p:nvSpPr>
            <p:spPr>
              <a:xfrm>
                <a:off x="512619" y="4635759"/>
                <a:ext cx="10432472" cy="2042131"/>
              </a:xfrm>
            </p:spPr>
            <p:txBody>
              <a:bodyPr>
                <a:normAutofit/>
              </a:bodyPr>
              <a:lstStyle/>
              <a:p>
                <a14:m>
                  <m:oMath xmlns:m="http://schemas.openxmlformats.org/officeDocument/2006/math">
                    <m:r>
                      <a:rPr lang="en-US" b="0" i="1" smtClean="0">
                        <a:latin typeface="Cambria Math" panose="02040503050406030204" pitchFamily="18" charset="0"/>
                      </a:rPr>
                      <m:t>∑</m:t>
                    </m:r>
                  </m:oMath>
                </a14:m>
                <a:r>
                  <a:rPr lang="en-US" dirty="0"/>
                  <a:t> : </a:t>
                </a:r>
                <a:r>
                  <a:rPr lang="en-US" dirty="0">
                    <a:solidFill>
                      <a:schemeClr val="tx1"/>
                    </a:solidFill>
                  </a:rPr>
                  <a:t>weighted sum of inputs</a:t>
                </a:r>
              </a:p>
              <a:p>
                <a:r>
                  <a:rPr lang="en-US" dirty="0">
                    <a:solidFill>
                      <a:schemeClr val="tx1"/>
                    </a:solidFill>
                  </a:rPr>
                  <a:t>activation function for a neuron is a sigmoid function:</a:t>
                </a:r>
              </a:p>
              <a:p>
                <a:pPr lvl="1"/>
                <a:r>
                  <a:rPr lang="en-US" dirty="0">
                    <a:solidFill>
                      <a:schemeClr val="tx1"/>
                    </a:solidFill>
                  </a:rPr>
                  <a:t> it is a guarantee that the output of this unit will always be between 0 and 1 </a:t>
                </a:r>
              </a:p>
              <a:p>
                <a:pPr lvl="1"/>
                <a:r>
                  <a:rPr lang="en-US" dirty="0"/>
                  <a:t> a non-linear function of the weighted sum of inputs</a:t>
                </a:r>
              </a:p>
            </p:txBody>
          </p:sp>
        </mc:Choice>
        <mc:Fallback xmlns="">
          <p:sp>
            <p:nvSpPr>
              <p:cNvPr id="3" name="Content Placeholder 2">
                <a:extLst>
                  <a:ext uri="{FF2B5EF4-FFF2-40B4-BE49-F238E27FC236}">
                    <a16:creationId xmlns:a16="http://schemas.microsoft.com/office/drawing/2014/main" id="{CB0931BE-ACA9-A244-9C6C-9C0752208D57}"/>
                  </a:ext>
                </a:extLst>
              </p:cNvPr>
              <p:cNvSpPr>
                <a:spLocks noGrp="1" noRot="1" noChangeAspect="1" noMove="1" noResize="1" noEditPoints="1" noAdjustHandles="1" noChangeArrowheads="1" noChangeShapeType="1" noTextEdit="1"/>
              </p:cNvSpPr>
              <p:nvPr>
                <p:ph idx="1"/>
              </p:nvPr>
            </p:nvSpPr>
            <p:spPr>
              <a:xfrm>
                <a:off x="512619" y="4635759"/>
                <a:ext cx="10432472" cy="2042131"/>
              </a:xfrm>
              <a:blipFill>
                <a:blip r:embed="rId3"/>
                <a:stretch>
                  <a:fillRect l="-243"/>
                </a:stretch>
              </a:blipFill>
            </p:spPr>
            <p:txBody>
              <a:bodyPr/>
              <a:lstStyle/>
              <a:p>
                <a:r>
                  <a:rPr lang="en-US">
                    <a:noFill/>
                  </a:rPr>
                  <a:t> </a:t>
                </a:r>
              </a:p>
            </p:txBody>
          </p:sp>
        </mc:Fallback>
      </mc:AlternateContent>
      <p:pic>
        <p:nvPicPr>
          <p:cNvPr id="8194" name="Picture 2">
            <a:extLst>
              <a:ext uri="{FF2B5EF4-FFF2-40B4-BE49-F238E27FC236}">
                <a16:creationId xmlns:a16="http://schemas.microsoft.com/office/drawing/2014/main" id="{EDA95524-0CBF-2E4C-B6ED-444563D658E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563"/>
          <a:stretch/>
        </p:blipFill>
        <p:spPr bwMode="auto">
          <a:xfrm>
            <a:off x="1884218" y="1817010"/>
            <a:ext cx="7342909" cy="27176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67435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F3E5D-5FEA-CA4D-8522-F4A32A03396B}"/>
              </a:ext>
            </a:extLst>
          </p:cNvPr>
          <p:cNvSpPr>
            <a:spLocks noGrp="1"/>
          </p:cNvSpPr>
          <p:nvPr>
            <p:ph type="title"/>
          </p:nvPr>
        </p:nvSpPr>
        <p:spPr/>
        <p:txBody>
          <a:bodyPr/>
          <a:lstStyle/>
          <a:p>
            <a:r>
              <a:rPr lang="en-US" dirty="0"/>
              <a:t>Why sigmoid is important</a:t>
            </a:r>
          </a:p>
        </p:txBody>
      </p:sp>
      <p:pic>
        <p:nvPicPr>
          <p:cNvPr id="9220" name="Picture 4">
            <a:extLst>
              <a:ext uri="{FF2B5EF4-FFF2-40B4-BE49-F238E27FC236}">
                <a16:creationId xmlns:a16="http://schemas.microsoft.com/office/drawing/2014/main" id="{1241863A-BBFE-FC42-B46E-D75A629565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613" y="2045939"/>
            <a:ext cx="7556304" cy="298021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0A7476A-E371-1045-B967-AF677DD23B23}"/>
              </a:ext>
            </a:extLst>
          </p:cNvPr>
          <p:cNvSpPr txBox="1"/>
          <p:nvPr/>
        </p:nvSpPr>
        <p:spPr>
          <a:xfrm>
            <a:off x="369613" y="5171470"/>
            <a:ext cx="3203121" cy="369332"/>
          </a:xfrm>
          <a:prstGeom prst="rect">
            <a:avLst/>
          </a:prstGeom>
          <a:noFill/>
        </p:spPr>
        <p:txBody>
          <a:bodyPr wrap="none" rtlCol="0">
            <a:spAutoFit/>
          </a:bodyPr>
          <a:lstStyle/>
          <a:p>
            <a:r>
              <a:rPr lang="en-US" dirty="0"/>
              <a:t>Linear activation function in NN</a:t>
            </a:r>
          </a:p>
        </p:txBody>
      </p:sp>
      <p:sp>
        <p:nvSpPr>
          <p:cNvPr id="7" name="TextBox 6">
            <a:extLst>
              <a:ext uri="{FF2B5EF4-FFF2-40B4-BE49-F238E27FC236}">
                <a16:creationId xmlns:a16="http://schemas.microsoft.com/office/drawing/2014/main" id="{F9E3A8E6-1FC4-FD49-8F1E-D635440D8566}"/>
              </a:ext>
            </a:extLst>
          </p:cNvPr>
          <p:cNvSpPr txBox="1"/>
          <p:nvPr/>
        </p:nvSpPr>
        <p:spPr>
          <a:xfrm>
            <a:off x="4288383" y="5142045"/>
            <a:ext cx="3637534" cy="369332"/>
          </a:xfrm>
          <a:prstGeom prst="rect">
            <a:avLst/>
          </a:prstGeom>
          <a:noFill/>
        </p:spPr>
        <p:txBody>
          <a:bodyPr wrap="none" rtlCol="0">
            <a:spAutoFit/>
          </a:bodyPr>
          <a:lstStyle/>
          <a:p>
            <a:r>
              <a:rPr lang="en-US" dirty="0"/>
              <a:t>Non-linear activation function in NN</a:t>
            </a:r>
          </a:p>
        </p:txBody>
      </p:sp>
      <p:pic>
        <p:nvPicPr>
          <p:cNvPr id="9222" name="Picture 6" descr="Is y = sin(x) one-to-one? – GeoGebra">
            <a:extLst>
              <a:ext uri="{FF2B5EF4-FFF2-40B4-BE49-F238E27FC236}">
                <a16:creationId xmlns:a16="http://schemas.microsoft.com/office/drawing/2014/main" id="{B569D24D-4B78-784A-AC3C-ECFF053691A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1033"/>
          <a:stretch/>
        </p:blipFill>
        <p:spPr bwMode="auto">
          <a:xfrm>
            <a:off x="8947808" y="4608933"/>
            <a:ext cx="2359730" cy="180488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AA1A653-32D5-3C47-B1C6-7A703D11358E}"/>
              </a:ext>
            </a:extLst>
          </p:cNvPr>
          <p:cNvSpPr txBox="1"/>
          <p:nvPr/>
        </p:nvSpPr>
        <p:spPr>
          <a:xfrm>
            <a:off x="8201891" y="2161831"/>
            <a:ext cx="3851565" cy="1754326"/>
          </a:xfrm>
          <a:prstGeom prst="rect">
            <a:avLst/>
          </a:prstGeom>
          <a:noFill/>
        </p:spPr>
        <p:txBody>
          <a:bodyPr wrap="square">
            <a:spAutoFit/>
          </a:bodyPr>
          <a:lstStyle/>
          <a:p>
            <a:r>
              <a:rPr lang="en-US" dirty="0"/>
              <a:t>To learn complex decision functions</a:t>
            </a:r>
          </a:p>
          <a:p>
            <a:pPr marL="285750" indent="-285750">
              <a:buFontTx/>
              <a:buChar char="-"/>
            </a:pPr>
            <a:r>
              <a:rPr lang="en-US" dirty="0"/>
              <a:t>Monotonically increasing</a:t>
            </a:r>
          </a:p>
          <a:p>
            <a:pPr marL="742950" lvl="1" indent="-285750">
              <a:buFontTx/>
              <a:buChar char="-"/>
            </a:pPr>
            <a:r>
              <a:rPr lang="en-US" dirty="0"/>
              <a:t>How about sin(x)</a:t>
            </a:r>
          </a:p>
          <a:p>
            <a:pPr marL="285750" indent="-285750">
              <a:buFontTx/>
              <a:buChar char="-"/>
            </a:pPr>
            <a:r>
              <a:rPr lang="en-US" dirty="0"/>
              <a:t>Should be defined everywhere</a:t>
            </a:r>
          </a:p>
          <a:p>
            <a:pPr marL="285750" indent="-285750">
              <a:buFontTx/>
              <a:buChar char="-"/>
            </a:pPr>
            <a:r>
              <a:rPr lang="en-US" dirty="0"/>
              <a:t>Be continuous everywhere </a:t>
            </a:r>
          </a:p>
          <a:p>
            <a:pPr marL="285750" indent="-285750">
              <a:buFontTx/>
              <a:buChar char="-"/>
            </a:pPr>
            <a:r>
              <a:rPr lang="en-US" dirty="0"/>
              <a:t>differentiable</a:t>
            </a:r>
          </a:p>
        </p:txBody>
      </p:sp>
    </p:spTree>
    <p:extLst>
      <p:ext uri="{BB962C8B-B14F-4D97-AF65-F5344CB8AC3E}">
        <p14:creationId xmlns:p14="http://schemas.microsoft.com/office/powerpoint/2010/main" val="2133043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F3E5D-5FEA-CA4D-8522-F4A32A03396B}"/>
              </a:ext>
            </a:extLst>
          </p:cNvPr>
          <p:cNvSpPr>
            <a:spLocks noGrp="1"/>
          </p:cNvSpPr>
          <p:nvPr>
            <p:ph type="title"/>
          </p:nvPr>
        </p:nvSpPr>
        <p:spPr/>
        <p:txBody>
          <a:bodyPr/>
          <a:lstStyle/>
          <a:p>
            <a:r>
              <a:rPr lang="en-US" dirty="0"/>
              <a:t>Why Unit Tests </a:t>
            </a:r>
          </a:p>
        </p:txBody>
      </p:sp>
      <p:sp>
        <p:nvSpPr>
          <p:cNvPr id="3" name="Content Placeholder 2">
            <a:extLst>
              <a:ext uri="{FF2B5EF4-FFF2-40B4-BE49-F238E27FC236}">
                <a16:creationId xmlns:a16="http://schemas.microsoft.com/office/drawing/2014/main" id="{CB0931BE-ACA9-A244-9C6C-9C0752208D57}"/>
              </a:ext>
            </a:extLst>
          </p:cNvPr>
          <p:cNvSpPr>
            <a:spLocks noGrp="1"/>
          </p:cNvSpPr>
          <p:nvPr>
            <p:ph idx="1"/>
          </p:nvPr>
        </p:nvSpPr>
        <p:spPr/>
        <p:txBody>
          <a:bodyPr>
            <a:normAutofit/>
          </a:bodyPr>
          <a:lstStyle/>
          <a:p>
            <a:r>
              <a:rPr lang="en-US" sz="2500" dirty="0"/>
              <a:t>To check the correctness of the network implementation. </a:t>
            </a:r>
          </a:p>
          <a:p>
            <a:endParaRPr lang="en-US" sz="2500" dirty="0"/>
          </a:p>
        </p:txBody>
      </p:sp>
    </p:spTree>
    <p:extLst>
      <p:ext uri="{BB962C8B-B14F-4D97-AF65-F5344CB8AC3E}">
        <p14:creationId xmlns:p14="http://schemas.microsoft.com/office/powerpoint/2010/main" val="2301831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F3E5D-5FEA-CA4D-8522-F4A32A03396B}"/>
              </a:ext>
            </a:extLst>
          </p:cNvPr>
          <p:cNvSpPr>
            <a:spLocks noGrp="1"/>
          </p:cNvSpPr>
          <p:nvPr>
            <p:ph type="title"/>
          </p:nvPr>
        </p:nvSpPr>
        <p:spPr/>
        <p:txBody>
          <a:bodyPr/>
          <a:lstStyle/>
          <a:p>
            <a:r>
              <a:rPr lang="en-US" dirty="0"/>
              <a:t>Training network</a:t>
            </a:r>
          </a:p>
        </p:txBody>
      </p:sp>
      <p:sp>
        <p:nvSpPr>
          <p:cNvPr id="3" name="Content Placeholder 2">
            <a:extLst>
              <a:ext uri="{FF2B5EF4-FFF2-40B4-BE49-F238E27FC236}">
                <a16:creationId xmlns:a16="http://schemas.microsoft.com/office/drawing/2014/main" id="{CB0931BE-ACA9-A244-9C6C-9C0752208D57}"/>
              </a:ext>
            </a:extLst>
          </p:cNvPr>
          <p:cNvSpPr>
            <a:spLocks noGrp="1"/>
          </p:cNvSpPr>
          <p:nvPr>
            <p:ph idx="1"/>
          </p:nvPr>
        </p:nvSpPr>
        <p:spPr>
          <a:xfrm>
            <a:off x="455875" y="1910040"/>
            <a:ext cx="11280250" cy="4542276"/>
          </a:xfrm>
        </p:spPr>
        <p:txBody>
          <a:bodyPr>
            <a:normAutofit/>
          </a:bodyPr>
          <a:lstStyle/>
          <a:p>
            <a:r>
              <a:rPr lang="en-US" sz="2200" dirty="0"/>
              <a:t>Set the hyperparameters for the network</a:t>
            </a:r>
          </a:p>
          <a:p>
            <a:r>
              <a:rPr lang="en-US" sz="2200" dirty="0"/>
              <a:t>Find hyperparameters: low error on training  + no overfitting </a:t>
            </a:r>
          </a:p>
          <a:p>
            <a:r>
              <a:rPr lang="en-US" sz="2200" dirty="0"/>
              <a:t>If the training of the network takes long time or have many hidden nodes, would it be good?</a:t>
            </a:r>
          </a:p>
          <a:p>
            <a:endParaRPr lang="en-US" sz="2200" dirty="0"/>
          </a:p>
          <a:p>
            <a:r>
              <a:rPr lang="en-US" sz="2200" dirty="0"/>
              <a:t>Method ( stochastic gradient descent)</a:t>
            </a:r>
          </a:p>
          <a:p>
            <a:pPr lvl="1"/>
            <a:r>
              <a:rPr lang="en-US" sz="2000" dirty="0"/>
              <a:t>For each training pass</a:t>
            </a:r>
          </a:p>
          <a:p>
            <a:pPr lvl="2"/>
            <a:r>
              <a:rPr lang="en-US" sz="1800" dirty="0"/>
              <a:t>Take a random sample of the data ( not using the whole dataset)</a:t>
            </a:r>
          </a:p>
        </p:txBody>
      </p:sp>
    </p:spTree>
    <p:extLst>
      <p:ext uri="{BB962C8B-B14F-4D97-AF65-F5344CB8AC3E}">
        <p14:creationId xmlns:p14="http://schemas.microsoft.com/office/powerpoint/2010/main" val="309445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Slide Number"/>
          <p:cNvSpPr txBox="1">
            <a:spLocks noGrp="1"/>
          </p:cNvSpPr>
          <p:nvPr>
            <p:ph type="sldNum" sz="quarter" idx="2"/>
          </p:nvPr>
        </p:nvSpPr>
        <p:spPr>
          <a:xfrm>
            <a:off x="6013716" y="6536531"/>
            <a:ext cx="159806" cy="22802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dirty="0"/>
          </a:p>
        </p:txBody>
      </p:sp>
      <p:sp>
        <p:nvSpPr>
          <p:cNvPr id="189" name="Sensor Data —Computational Challenges"/>
          <p:cNvSpPr txBox="1"/>
          <p:nvPr/>
        </p:nvSpPr>
        <p:spPr>
          <a:xfrm>
            <a:off x="923245" y="735355"/>
            <a:ext cx="7728169" cy="5221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b">
            <a:normAutofit lnSpcReduction="10000"/>
          </a:bodyPr>
          <a:lstStyle>
            <a:lvl1pPr algn="l" defTabSz="525779">
              <a:defRPr sz="4230">
                <a:solidFill>
                  <a:srgbClr val="7A0816"/>
                </a:solidFill>
              </a:defRPr>
            </a:lvl1pPr>
          </a:lstStyle>
          <a:p>
            <a:r>
              <a:rPr sz="2974" dirty="0">
                <a:solidFill>
                  <a:srgbClr val="0070C0"/>
                </a:solidFill>
              </a:rPr>
              <a:t>Sensor Data—Computational Challenges </a:t>
            </a:r>
          </a:p>
        </p:txBody>
      </p:sp>
      <p:grpSp>
        <p:nvGrpSpPr>
          <p:cNvPr id="18" name="Group 17">
            <a:extLst>
              <a:ext uri="{FF2B5EF4-FFF2-40B4-BE49-F238E27FC236}">
                <a16:creationId xmlns:a16="http://schemas.microsoft.com/office/drawing/2014/main" id="{CA8932FF-D9B7-904F-80FE-DED05A200E13}"/>
              </a:ext>
            </a:extLst>
          </p:cNvPr>
          <p:cNvGrpSpPr/>
          <p:nvPr/>
        </p:nvGrpSpPr>
        <p:grpSpPr>
          <a:xfrm>
            <a:off x="659757" y="1686258"/>
            <a:ext cx="11066753" cy="3892739"/>
            <a:chOff x="168716" y="1687033"/>
            <a:chExt cx="13427235" cy="3788964"/>
          </a:xfrm>
        </p:grpSpPr>
        <p:graphicFrame>
          <p:nvGraphicFramePr>
            <p:cNvPr id="15" name="Table">
              <a:extLst>
                <a:ext uri="{FF2B5EF4-FFF2-40B4-BE49-F238E27FC236}">
                  <a16:creationId xmlns:a16="http://schemas.microsoft.com/office/drawing/2014/main" id="{9EE75D1E-5E54-A346-806F-473D88A3E933}"/>
                </a:ext>
              </a:extLst>
            </p:cNvPr>
            <p:cNvGraphicFramePr/>
            <p:nvPr/>
          </p:nvGraphicFramePr>
          <p:xfrm>
            <a:off x="698498" y="1687033"/>
            <a:ext cx="12897453" cy="641460"/>
          </p:xfrm>
          <a:graphic>
            <a:graphicData uri="http://schemas.openxmlformats.org/drawingml/2006/table">
              <a:tbl>
                <a:tblPr/>
                <a:tblGrid>
                  <a:gridCol w="4563694">
                    <a:extLst>
                      <a:ext uri="{9D8B030D-6E8A-4147-A177-3AD203B41FA5}">
                        <a16:colId xmlns:a16="http://schemas.microsoft.com/office/drawing/2014/main" val="20000"/>
                      </a:ext>
                    </a:extLst>
                  </a:gridCol>
                  <a:gridCol w="1303912">
                    <a:extLst>
                      <a:ext uri="{9D8B030D-6E8A-4147-A177-3AD203B41FA5}">
                        <a16:colId xmlns:a16="http://schemas.microsoft.com/office/drawing/2014/main" val="20001"/>
                      </a:ext>
                    </a:extLst>
                  </a:gridCol>
                  <a:gridCol w="4762500">
                    <a:extLst>
                      <a:ext uri="{9D8B030D-6E8A-4147-A177-3AD203B41FA5}">
                        <a16:colId xmlns:a16="http://schemas.microsoft.com/office/drawing/2014/main" val="20002"/>
                      </a:ext>
                    </a:extLst>
                  </a:gridCol>
                </a:tblGrid>
                <a:tr h="659029">
                  <a:tc>
                    <a:txBody>
                      <a:bodyPr/>
                      <a:lstStyle/>
                      <a:p>
                        <a:pPr algn="l" defTabSz="457200">
                          <a:lnSpc>
                            <a:spcPct val="117999"/>
                          </a:lnSpc>
                          <a:defRPr sz="1800"/>
                        </a:pPr>
                        <a:r>
                          <a:rPr lang="en-US" sz="3200" dirty="0">
                            <a:sym typeface="Helvetica Neue"/>
                          </a:rPr>
                          <a:t>Clean jitters</a:t>
                        </a:r>
                        <a:endParaRPr sz="3200" dirty="0">
                          <a:sym typeface="Helvetica Neue"/>
                        </a:endParaRPr>
                      </a:p>
                    </a:txBody>
                    <a:tcPr marL="50800" marR="50800" marT="50800" marB="50800" anchor="ctr" horzOverflow="overflow">
                      <a:lnL w="12700">
                        <a:miter lim="400000"/>
                      </a:lnL>
                      <a:lnR w="12700">
                        <a:miter lim="400000"/>
                      </a:lnR>
                      <a:lnT w="12700">
                        <a:miter lim="400000"/>
                      </a:lnT>
                      <a:lnB w="12700">
                        <a:miter lim="400000"/>
                      </a:lnB>
                    </a:tcPr>
                  </a:tc>
                  <a:tc>
                    <a:txBody>
                      <a:bodyPr/>
                      <a:lstStyle/>
                      <a:p>
                        <a:pPr algn="l" defTabSz="914400">
                          <a:defRPr sz="2200">
                            <a:sym typeface="Helvetica Neue"/>
                          </a:defRPr>
                        </a:pPr>
                        <a:endParaRPr dirty="0"/>
                      </a:p>
                    </a:txBody>
                    <a:tcPr marL="50800" marR="50800" marT="50800" marB="50800" anchor="ctr" horzOverflow="overflow">
                      <a:lnL w="12700">
                        <a:miter lim="400000"/>
                      </a:lnL>
                      <a:lnR w="12700">
                        <a:miter lim="400000"/>
                      </a:lnR>
                      <a:lnT w="12700">
                        <a:miter lim="400000"/>
                      </a:lnT>
                      <a:lnB w="12700">
                        <a:miter lim="400000"/>
                      </a:lnB>
                    </a:tcPr>
                  </a:tc>
                  <a:tc>
                    <a:txBody>
                      <a:bodyPr/>
                      <a:lstStyle/>
                      <a:p>
                        <a:pPr algn="l" defTabSz="914400">
                          <a:defRPr sz="1800"/>
                        </a:pPr>
                        <a:endParaRPr sz="3200" dirty="0">
                          <a:sym typeface="Helvetica Neue"/>
                        </a:endParaRP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bl>
            </a:graphicData>
          </a:graphic>
        </p:graphicFrame>
        <p:grpSp>
          <p:nvGrpSpPr>
            <p:cNvPr id="17" name="Group 16">
              <a:extLst>
                <a:ext uri="{FF2B5EF4-FFF2-40B4-BE49-F238E27FC236}">
                  <a16:creationId xmlns:a16="http://schemas.microsoft.com/office/drawing/2014/main" id="{7D6BF4A3-85B5-3249-A995-51CB841EDF53}"/>
                </a:ext>
              </a:extLst>
            </p:cNvPr>
            <p:cNvGrpSpPr/>
            <p:nvPr/>
          </p:nvGrpSpPr>
          <p:grpSpPr>
            <a:xfrm>
              <a:off x="168716" y="2487906"/>
              <a:ext cx="11689674" cy="2988091"/>
              <a:chOff x="168716" y="2487906"/>
              <a:chExt cx="11689674" cy="2988091"/>
            </a:xfrm>
          </p:grpSpPr>
          <p:grpSp>
            <p:nvGrpSpPr>
              <p:cNvPr id="12" name="Group 11">
                <a:extLst>
                  <a:ext uri="{FF2B5EF4-FFF2-40B4-BE49-F238E27FC236}">
                    <a16:creationId xmlns:a16="http://schemas.microsoft.com/office/drawing/2014/main" id="{88D1B0B6-F188-514F-9B5D-1C59466570F3}"/>
                  </a:ext>
                </a:extLst>
              </p:cNvPr>
              <p:cNvGrpSpPr/>
              <p:nvPr/>
            </p:nvGrpSpPr>
            <p:grpSpPr>
              <a:xfrm>
                <a:off x="168716" y="2487906"/>
                <a:ext cx="11689674" cy="2988091"/>
                <a:chOff x="0" y="2555640"/>
                <a:chExt cx="11689674" cy="2988091"/>
              </a:xfrm>
            </p:grpSpPr>
            <p:pic>
              <p:nvPicPr>
                <p:cNvPr id="3" name="Picture 2" descr="A screenshot of a social media post&#10;&#10;Description automatically generated">
                  <a:extLst>
                    <a:ext uri="{FF2B5EF4-FFF2-40B4-BE49-F238E27FC236}">
                      <a16:creationId xmlns:a16="http://schemas.microsoft.com/office/drawing/2014/main" id="{29CD2F8A-40C4-9E40-B3A9-98C1476253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55640"/>
                  <a:ext cx="11689674" cy="2988091"/>
                </a:xfrm>
                <a:prstGeom prst="rect">
                  <a:avLst/>
                </a:prstGeom>
              </p:spPr>
            </p:pic>
            <p:cxnSp>
              <p:nvCxnSpPr>
                <p:cNvPr id="5" name="Straight Arrow Connector 4">
                  <a:extLst>
                    <a:ext uri="{FF2B5EF4-FFF2-40B4-BE49-F238E27FC236}">
                      <a16:creationId xmlns:a16="http://schemas.microsoft.com/office/drawing/2014/main" id="{072D4D89-ED42-4A41-9778-5A754E30E4F1}"/>
                    </a:ext>
                  </a:extLst>
                </p:cNvPr>
                <p:cNvCxnSpPr>
                  <a:cxnSpLocks/>
                </p:cNvCxnSpPr>
                <p:nvPr/>
              </p:nvCxnSpPr>
              <p:spPr>
                <a:xfrm>
                  <a:off x="1320800" y="3579464"/>
                  <a:ext cx="4658013" cy="0"/>
                </a:xfrm>
                <a:prstGeom prst="straightConnector1">
                  <a:avLst/>
                </a:prstGeom>
                <a:noFill/>
                <a:ln w="25400" cap="flat">
                  <a:solidFill>
                    <a:schemeClr val="accent5">
                      <a:lumMod val="50000"/>
                    </a:schemeClr>
                  </a:solidFill>
                  <a:prstDash val="solid"/>
                  <a:miter lim="400000"/>
                  <a:headEnd type="triangle"/>
                  <a:tailEnd type="triangle"/>
                </a:ln>
                <a:effectLst/>
                <a:sp3d/>
              </p:spPr>
              <p:style>
                <a:lnRef idx="0">
                  <a:scrgbClr r="0" g="0" b="0"/>
                </a:lnRef>
                <a:fillRef idx="0">
                  <a:scrgbClr r="0" g="0" b="0"/>
                </a:fillRef>
                <a:effectRef idx="0">
                  <a:scrgbClr r="0" g="0" b="0"/>
                </a:effectRef>
                <a:fontRef idx="none"/>
              </p:style>
            </p:cxnSp>
            <p:cxnSp>
              <p:nvCxnSpPr>
                <p:cNvPr id="21" name="Straight Arrow Connector 20">
                  <a:extLst>
                    <a:ext uri="{FF2B5EF4-FFF2-40B4-BE49-F238E27FC236}">
                      <a16:creationId xmlns:a16="http://schemas.microsoft.com/office/drawing/2014/main" id="{D5DE81CA-627C-2B4A-9DE1-31503FD1C9F8}"/>
                    </a:ext>
                  </a:extLst>
                </p:cNvPr>
                <p:cNvCxnSpPr>
                  <a:cxnSpLocks/>
                </p:cNvCxnSpPr>
                <p:nvPr/>
              </p:nvCxnSpPr>
              <p:spPr>
                <a:xfrm>
                  <a:off x="9995379" y="3362235"/>
                  <a:ext cx="1011288" cy="10402"/>
                </a:xfrm>
                <a:prstGeom prst="straightConnector1">
                  <a:avLst/>
                </a:prstGeom>
                <a:noFill/>
                <a:ln w="25400" cap="flat">
                  <a:solidFill>
                    <a:schemeClr val="accent5">
                      <a:lumMod val="50000"/>
                    </a:schemeClr>
                  </a:solidFill>
                  <a:prstDash val="solid"/>
                  <a:miter lim="400000"/>
                  <a:headEnd type="triangle"/>
                  <a:tailEnd type="triangle"/>
                </a:ln>
                <a:effectLst/>
                <a:sp3d/>
              </p:spPr>
              <p:style>
                <a:lnRef idx="0">
                  <a:scrgbClr r="0" g="0" b="0"/>
                </a:lnRef>
                <a:fillRef idx="0">
                  <a:scrgbClr r="0" g="0" b="0"/>
                </a:fillRef>
                <a:effectRef idx="0">
                  <a:scrgbClr r="0" g="0" b="0"/>
                </a:effectRef>
                <a:fontRef idx="none"/>
              </p:style>
            </p:cxnSp>
            <p:sp>
              <p:nvSpPr>
                <p:cNvPr id="9" name="TextBox 8">
                  <a:extLst>
                    <a:ext uri="{FF2B5EF4-FFF2-40B4-BE49-F238E27FC236}">
                      <a16:creationId xmlns:a16="http://schemas.microsoft.com/office/drawing/2014/main" id="{FACB819E-EDA8-0543-956C-1BE80500A21C}"/>
                    </a:ext>
                  </a:extLst>
                </p:cNvPr>
                <p:cNvSpPr txBox="1"/>
                <p:nvPr/>
              </p:nvSpPr>
              <p:spPr>
                <a:xfrm>
                  <a:off x="950356" y="3109190"/>
                  <a:ext cx="622394" cy="37963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51" hangingPunct="0"/>
                  <a:r>
                    <a:rPr lang="en-US" sz="1266" dirty="0">
                      <a:solidFill>
                        <a:srgbClr val="000000"/>
                      </a:solidFill>
                      <a:latin typeface="Helvetica Neue"/>
                      <a:ea typeface="Helvetica Neue"/>
                      <a:cs typeface="Helvetica Neue"/>
                      <a:sym typeface="Helvetica Neue"/>
                    </a:rPr>
                    <a:t>open</a:t>
                  </a:r>
                </a:p>
              </p:txBody>
            </p:sp>
            <p:sp>
              <p:nvSpPr>
                <p:cNvPr id="25" name="TextBox 24">
                  <a:extLst>
                    <a:ext uri="{FF2B5EF4-FFF2-40B4-BE49-F238E27FC236}">
                      <a16:creationId xmlns:a16="http://schemas.microsoft.com/office/drawing/2014/main" id="{0B2520FD-F9FD-2649-8754-A8913E1FDA29}"/>
                    </a:ext>
                  </a:extLst>
                </p:cNvPr>
                <p:cNvSpPr txBox="1"/>
                <p:nvPr/>
              </p:nvSpPr>
              <p:spPr>
                <a:xfrm>
                  <a:off x="5981003" y="3136719"/>
                  <a:ext cx="827578" cy="4718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51" hangingPunct="0"/>
                  <a:r>
                    <a:rPr lang="en-US" sz="1687" dirty="0">
                      <a:solidFill>
                        <a:srgbClr val="000000"/>
                      </a:solidFill>
                      <a:latin typeface="Helvetica Neue"/>
                      <a:ea typeface="Helvetica Neue"/>
                      <a:cs typeface="Helvetica Neue"/>
                      <a:sym typeface="Helvetica Neue"/>
                    </a:rPr>
                    <a:t>close</a:t>
                  </a:r>
                </a:p>
              </p:txBody>
            </p:sp>
            <p:sp>
              <p:nvSpPr>
                <p:cNvPr id="26" name="TextBox 25">
                  <a:extLst>
                    <a:ext uri="{FF2B5EF4-FFF2-40B4-BE49-F238E27FC236}">
                      <a16:creationId xmlns:a16="http://schemas.microsoft.com/office/drawing/2014/main" id="{243BB6DE-2A34-7D47-AD70-0B86E9ABC9B4}"/>
                    </a:ext>
                  </a:extLst>
                </p:cNvPr>
                <p:cNvSpPr txBox="1"/>
                <p:nvPr/>
              </p:nvSpPr>
              <p:spPr>
                <a:xfrm>
                  <a:off x="9198401" y="3136719"/>
                  <a:ext cx="795661" cy="4718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51" hangingPunct="0"/>
                  <a:r>
                    <a:rPr lang="en-US" sz="1687" dirty="0">
                      <a:solidFill>
                        <a:srgbClr val="000000"/>
                      </a:solidFill>
                      <a:latin typeface="Helvetica Neue"/>
                      <a:ea typeface="Helvetica Neue"/>
                      <a:cs typeface="Helvetica Neue"/>
                      <a:sym typeface="Helvetica Neue"/>
                    </a:rPr>
                    <a:t>open</a:t>
                  </a:r>
                </a:p>
              </p:txBody>
            </p:sp>
          </p:grpSp>
          <p:cxnSp>
            <p:nvCxnSpPr>
              <p:cNvPr id="14" name="Straight Arrow Connector 13">
                <a:extLst>
                  <a:ext uri="{FF2B5EF4-FFF2-40B4-BE49-F238E27FC236}">
                    <a16:creationId xmlns:a16="http://schemas.microsoft.com/office/drawing/2014/main" id="{A058ADD5-8ED0-E84F-BBF3-3186D9080FF4}"/>
                  </a:ext>
                </a:extLst>
              </p:cNvPr>
              <p:cNvCxnSpPr/>
              <p:nvPr/>
            </p:nvCxnSpPr>
            <p:spPr>
              <a:xfrm>
                <a:off x="6147529" y="3894667"/>
                <a:ext cx="4016566" cy="0"/>
              </a:xfrm>
              <a:prstGeom prst="straightConnector1">
                <a:avLst/>
              </a:prstGeom>
              <a:noFill/>
              <a:ln w="25400" cap="flat">
                <a:solidFill>
                  <a:schemeClr val="accent3">
                    <a:lumMod val="50000"/>
                  </a:schemeClr>
                </a:solidFill>
                <a:prstDash val="solid"/>
                <a:miter lim="400000"/>
                <a:headEnd type="triangle"/>
                <a:tailEnd type="triangle"/>
              </a:ln>
              <a:effectLst/>
              <a:sp3d/>
            </p:spPr>
            <p:style>
              <a:lnRef idx="0">
                <a:scrgbClr r="0" g="0" b="0"/>
              </a:lnRef>
              <a:fillRef idx="0">
                <a:scrgbClr r="0" g="0" b="0"/>
              </a:fillRef>
              <a:effectRef idx="0">
                <a:scrgbClr r="0" g="0" b="0"/>
              </a:effectRef>
              <a:fontRef idx="none"/>
            </p:style>
          </p:cxnSp>
          <p:sp>
            <p:nvSpPr>
              <p:cNvPr id="32" name="TextBox 31">
                <a:extLst>
                  <a:ext uri="{FF2B5EF4-FFF2-40B4-BE49-F238E27FC236}">
                    <a16:creationId xmlns:a16="http://schemas.microsoft.com/office/drawing/2014/main" id="{3340542F-8F8B-1249-B184-6B81EAEC71AA}"/>
                  </a:ext>
                </a:extLst>
              </p:cNvPr>
              <p:cNvSpPr txBox="1"/>
              <p:nvPr/>
            </p:nvSpPr>
            <p:spPr>
              <a:xfrm>
                <a:off x="7476151" y="3784383"/>
                <a:ext cx="1359324" cy="4718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51" hangingPunct="0"/>
                <a:r>
                  <a:rPr lang="en-US" sz="1266" dirty="0"/>
                  <a:t>l</a:t>
                </a:r>
                <a:r>
                  <a:rPr lang="en-US" sz="1687" dirty="0">
                    <a:solidFill>
                      <a:srgbClr val="000000"/>
                    </a:solidFill>
                    <a:latin typeface="Helvetica Neue"/>
                    <a:ea typeface="Helvetica Neue"/>
                    <a:cs typeface="Helvetica Neue"/>
                    <a:sym typeface="Helvetica Neue"/>
                  </a:rPr>
                  <a:t>arge gap</a:t>
                </a:r>
              </a:p>
            </p:txBody>
          </p:sp>
        </p:grpSp>
      </p:grpSp>
    </p:spTree>
    <p:extLst>
      <p:ext uri="{BB962C8B-B14F-4D97-AF65-F5344CB8AC3E}">
        <p14:creationId xmlns:p14="http://schemas.microsoft.com/office/powerpoint/2010/main" val="2459244387"/>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566CD8-68B2-DC45-8374-B187EBCB5AE3}"/>
              </a:ext>
            </a:extLst>
          </p:cNvPr>
          <p:cNvSpPr>
            <a:spLocks noGrp="1"/>
          </p:cNvSpPr>
          <p:nvPr>
            <p:ph idx="1"/>
          </p:nvPr>
        </p:nvSpPr>
        <p:spPr/>
        <p:txBody>
          <a:bodyPr>
            <a:normAutofit/>
          </a:bodyPr>
          <a:lstStyle/>
          <a:p>
            <a:r>
              <a:rPr lang="en-US" sz="2500" dirty="0"/>
              <a:t>Choose the number of iterations</a:t>
            </a:r>
          </a:p>
          <a:p>
            <a:r>
              <a:rPr lang="en-US" sz="2500" dirty="0"/>
              <a:t>Choose the learning rate (start with 0.1)</a:t>
            </a:r>
          </a:p>
          <a:p>
            <a:pPr lvl="1"/>
            <a:r>
              <a:rPr lang="en-US" sz="2300" dirty="0"/>
              <a:t>The smaller the learning rate, the smaller the steps are in the weight updates</a:t>
            </a:r>
          </a:p>
          <a:p>
            <a:pPr lvl="1"/>
            <a:r>
              <a:rPr lang="en-US" sz="2300" dirty="0"/>
              <a:t>Longer for the neural network to converge</a:t>
            </a:r>
          </a:p>
          <a:p>
            <a:r>
              <a:rPr lang="en-US" sz="2500" dirty="0"/>
              <a:t>Choose the number of hidden nodes</a:t>
            </a:r>
          </a:p>
          <a:p>
            <a:pPr lvl="1"/>
            <a:r>
              <a:rPr lang="en-US" sz="2300" dirty="0"/>
              <a:t>More hidden nodes =&gt; more accurate the prediction </a:t>
            </a:r>
          </a:p>
          <a:p>
            <a:pPr lvl="1"/>
            <a:r>
              <a:rPr lang="en-US" sz="2300" dirty="0"/>
              <a:t>But more hidden nodes =&gt; overfitting </a:t>
            </a:r>
          </a:p>
        </p:txBody>
      </p:sp>
      <p:sp>
        <p:nvSpPr>
          <p:cNvPr id="4" name="Title 1">
            <a:extLst>
              <a:ext uri="{FF2B5EF4-FFF2-40B4-BE49-F238E27FC236}">
                <a16:creationId xmlns:a16="http://schemas.microsoft.com/office/drawing/2014/main" id="{73FE23A9-5926-0A48-8645-7D1375C65596}"/>
              </a:ext>
            </a:extLst>
          </p:cNvPr>
          <p:cNvSpPr>
            <a:spLocks noGrp="1"/>
          </p:cNvSpPr>
          <p:nvPr>
            <p:ph type="title"/>
          </p:nvPr>
        </p:nvSpPr>
        <p:spPr>
          <a:xfrm>
            <a:off x="581192" y="702156"/>
            <a:ext cx="11029616" cy="1013800"/>
          </a:xfrm>
        </p:spPr>
        <p:txBody>
          <a:bodyPr/>
          <a:lstStyle/>
          <a:p>
            <a:r>
              <a:rPr lang="en-US" dirty="0"/>
              <a:t>Training network</a:t>
            </a:r>
          </a:p>
        </p:txBody>
      </p:sp>
    </p:spTree>
    <p:extLst>
      <p:ext uri="{BB962C8B-B14F-4D97-AF65-F5344CB8AC3E}">
        <p14:creationId xmlns:p14="http://schemas.microsoft.com/office/powerpoint/2010/main" val="3189887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lstStyle/>
          <a:p>
            <a:r>
              <a:rPr lang="en-US" dirty="0"/>
              <a:t>Data</a:t>
            </a:r>
          </a:p>
        </p:txBody>
      </p:sp>
      <p:pic>
        <p:nvPicPr>
          <p:cNvPr id="7" name="Picture 6" descr="Table&#10;&#10;Description automatically generated">
            <a:extLst>
              <a:ext uri="{FF2B5EF4-FFF2-40B4-BE49-F238E27FC236}">
                <a16:creationId xmlns:a16="http://schemas.microsoft.com/office/drawing/2014/main" id="{25F2BB9C-3A61-A94D-AB4F-C46AECDE3C52}"/>
              </a:ext>
            </a:extLst>
          </p:cNvPr>
          <p:cNvPicPr>
            <a:picLocks noChangeAspect="1"/>
          </p:cNvPicPr>
          <p:nvPr/>
        </p:nvPicPr>
        <p:blipFill rotWithShape="1">
          <a:blip r:embed="rId2"/>
          <a:srcRect r="38272"/>
          <a:stretch/>
        </p:blipFill>
        <p:spPr>
          <a:xfrm>
            <a:off x="2497915" y="1896027"/>
            <a:ext cx="3902885" cy="4031217"/>
          </a:xfrm>
          <a:prstGeom prst="rect">
            <a:avLst/>
          </a:prstGeom>
        </p:spPr>
      </p:pic>
      <p:sp>
        <p:nvSpPr>
          <p:cNvPr id="3" name="TextBox 2">
            <a:extLst>
              <a:ext uri="{FF2B5EF4-FFF2-40B4-BE49-F238E27FC236}">
                <a16:creationId xmlns:a16="http://schemas.microsoft.com/office/drawing/2014/main" id="{27E91F0A-50B5-0945-B79D-A1F84D5F4199}"/>
              </a:ext>
            </a:extLst>
          </p:cNvPr>
          <p:cNvSpPr txBox="1"/>
          <p:nvPr/>
        </p:nvSpPr>
        <p:spPr>
          <a:xfrm>
            <a:off x="6893379" y="3542303"/>
            <a:ext cx="2543838" cy="369332"/>
          </a:xfrm>
          <a:prstGeom prst="rect">
            <a:avLst/>
          </a:prstGeom>
          <a:noFill/>
        </p:spPr>
        <p:txBody>
          <a:bodyPr wrap="none" rtlCol="0">
            <a:spAutoFit/>
          </a:bodyPr>
          <a:lstStyle/>
          <a:p>
            <a:r>
              <a:rPr lang="en-US" dirty="0"/>
              <a:t>x and y values are known</a:t>
            </a:r>
          </a:p>
        </p:txBody>
      </p:sp>
    </p:spTree>
    <p:extLst>
      <p:ext uri="{BB962C8B-B14F-4D97-AF65-F5344CB8AC3E}">
        <p14:creationId xmlns:p14="http://schemas.microsoft.com/office/powerpoint/2010/main" val="31087328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lstStyle/>
          <a:p>
            <a:r>
              <a:rPr lang="en-US" dirty="0"/>
              <a:t>Missing values</a:t>
            </a:r>
          </a:p>
        </p:txBody>
      </p:sp>
      <p:pic>
        <p:nvPicPr>
          <p:cNvPr id="4" name="Picture 3" descr="Table&#10;&#10;Description automatically generated with medium confidence">
            <a:extLst>
              <a:ext uri="{FF2B5EF4-FFF2-40B4-BE49-F238E27FC236}">
                <a16:creationId xmlns:a16="http://schemas.microsoft.com/office/drawing/2014/main" id="{161B4E16-F5D9-7F47-93B5-5F8C6B1F4987}"/>
              </a:ext>
            </a:extLst>
          </p:cNvPr>
          <p:cNvPicPr>
            <a:picLocks noChangeAspect="1"/>
          </p:cNvPicPr>
          <p:nvPr/>
        </p:nvPicPr>
        <p:blipFill rotWithShape="1">
          <a:blip r:embed="rId2"/>
          <a:srcRect r="37329"/>
          <a:stretch/>
        </p:blipFill>
        <p:spPr>
          <a:xfrm>
            <a:off x="1917331" y="1953596"/>
            <a:ext cx="4937760" cy="4705254"/>
          </a:xfrm>
          <a:prstGeom prst="rect">
            <a:avLst/>
          </a:prstGeom>
        </p:spPr>
      </p:pic>
      <p:sp>
        <p:nvSpPr>
          <p:cNvPr id="5" name="TextBox 4">
            <a:extLst>
              <a:ext uri="{FF2B5EF4-FFF2-40B4-BE49-F238E27FC236}">
                <a16:creationId xmlns:a16="http://schemas.microsoft.com/office/drawing/2014/main" id="{DCD41A86-B7CB-1D4C-8FD8-00F249D50491}"/>
              </a:ext>
            </a:extLst>
          </p:cNvPr>
          <p:cNvSpPr txBox="1"/>
          <p:nvPr/>
        </p:nvSpPr>
        <p:spPr>
          <a:xfrm>
            <a:off x="7536317" y="4121557"/>
            <a:ext cx="1724511" cy="369332"/>
          </a:xfrm>
          <a:prstGeom prst="rect">
            <a:avLst/>
          </a:prstGeom>
          <a:noFill/>
        </p:spPr>
        <p:txBody>
          <a:bodyPr wrap="none" rtlCol="0">
            <a:spAutoFit/>
          </a:bodyPr>
          <a:lstStyle/>
          <a:p>
            <a:r>
              <a:rPr lang="en-US" dirty="0"/>
              <a:t>Unknown values</a:t>
            </a:r>
          </a:p>
        </p:txBody>
      </p:sp>
      <p:sp>
        <p:nvSpPr>
          <p:cNvPr id="3" name="Rectangle 2">
            <a:extLst>
              <a:ext uri="{FF2B5EF4-FFF2-40B4-BE49-F238E27FC236}">
                <a16:creationId xmlns:a16="http://schemas.microsoft.com/office/drawing/2014/main" id="{BF8A163B-DD55-B14E-8C25-D172E42D1D97}"/>
              </a:ext>
            </a:extLst>
          </p:cNvPr>
          <p:cNvSpPr/>
          <p:nvPr/>
        </p:nvSpPr>
        <p:spPr>
          <a:xfrm>
            <a:off x="2368818" y="3250408"/>
            <a:ext cx="4583376" cy="442912"/>
          </a:xfrm>
          <a:prstGeom prst="rect">
            <a:avLst/>
          </a:prstGeom>
          <a:noFill/>
          <a:ln w="50800">
            <a:solidFill>
              <a:schemeClr val="accent1">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FBF55699-855C-F841-918A-301963A99B6F}"/>
              </a:ext>
            </a:extLst>
          </p:cNvPr>
          <p:cNvSpPr/>
          <p:nvPr/>
        </p:nvSpPr>
        <p:spPr>
          <a:xfrm>
            <a:off x="2368818" y="5934388"/>
            <a:ext cx="4583376" cy="442912"/>
          </a:xfrm>
          <a:prstGeom prst="rect">
            <a:avLst/>
          </a:prstGeom>
          <a:noFill/>
          <a:ln w="50800">
            <a:solidFill>
              <a:schemeClr val="accent1">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7343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lstStyle/>
          <a:p>
            <a:r>
              <a:rPr lang="en-US" dirty="0"/>
              <a:t>Missing values Impact</a:t>
            </a:r>
          </a:p>
        </p:txBody>
      </p:sp>
      <p:sp>
        <p:nvSpPr>
          <p:cNvPr id="5" name="TextBox 4">
            <a:extLst>
              <a:ext uri="{FF2B5EF4-FFF2-40B4-BE49-F238E27FC236}">
                <a16:creationId xmlns:a16="http://schemas.microsoft.com/office/drawing/2014/main" id="{4E696D15-97DE-E54C-A6B3-611157DC7C04}"/>
              </a:ext>
            </a:extLst>
          </p:cNvPr>
          <p:cNvSpPr txBox="1"/>
          <p:nvPr/>
        </p:nvSpPr>
        <p:spPr>
          <a:xfrm>
            <a:off x="581192" y="2039816"/>
            <a:ext cx="8267328" cy="1815882"/>
          </a:xfrm>
          <a:prstGeom prst="rect">
            <a:avLst/>
          </a:prstGeom>
          <a:noFill/>
        </p:spPr>
        <p:txBody>
          <a:bodyPr wrap="none" rtlCol="0">
            <a:spAutoFit/>
          </a:bodyPr>
          <a:lstStyle/>
          <a:p>
            <a:r>
              <a:rPr lang="en-US" sz="2800" dirty="0"/>
              <a:t>Missing values impact both training and prediction</a:t>
            </a:r>
          </a:p>
          <a:p>
            <a:endParaRPr lang="en-US" sz="2800" dirty="0"/>
          </a:p>
          <a:p>
            <a:pPr marL="514350" indent="-514350">
              <a:buAutoNum type="arabicPeriod"/>
            </a:pPr>
            <a:r>
              <a:rPr lang="en-US" sz="2800" dirty="0">
                <a:solidFill>
                  <a:schemeClr val="accent3">
                    <a:lumMod val="75000"/>
                  </a:schemeClr>
                </a:solidFill>
              </a:rPr>
              <a:t>Training data</a:t>
            </a:r>
            <a:r>
              <a:rPr lang="en-US" sz="2800" dirty="0"/>
              <a:t>: unknown values</a:t>
            </a:r>
          </a:p>
          <a:p>
            <a:pPr marL="514350" indent="-514350">
              <a:buAutoNum type="arabicPeriod"/>
            </a:pPr>
            <a:r>
              <a:rPr lang="en-US" sz="2800" dirty="0">
                <a:solidFill>
                  <a:schemeClr val="accent3">
                    <a:lumMod val="75000"/>
                  </a:schemeClr>
                </a:solidFill>
              </a:rPr>
              <a:t>Prediction</a:t>
            </a:r>
            <a:r>
              <a:rPr lang="en-US" sz="2800" dirty="0"/>
              <a:t>:  input for prediction has unknown values</a:t>
            </a:r>
          </a:p>
        </p:txBody>
      </p:sp>
    </p:spTree>
    <p:extLst>
      <p:ext uri="{BB962C8B-B14F-4D97-AF65-F5344CB8AC3E}">
        <p14:creationId xmlns:p14="http://schemas.microsoft.com/office/powerpoint/2010/main" val="36418529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6EAE4-F02C-7647-816D-4571952936B5}"/>
              </a:ext>
            </a:extLst>
          </p:cNvPr>
          <p:cNvSpPr>
            <a:spLocks noGrp="1"/>
          </p:cNvSpPr>
          <p:nvPr>
            <p:ph type="title"/>
          </p:nvPr>
        </p:nvSpPr>
        <p:spPr/>
        <p:txBody>
          <a:bodyPr/>
          <a:lstStyle/>
          <a:p>
            <a:r>
              <a:rPr lang="en-US" dirty="0"/>
              <a:t>Missing values Impact</a:t>
            </a:r>
          </a:p>
        </p:txBody>
      </p:sp>
      <p:sp>
        <p:nvSpPr>
          <p:cNvPr id="6" name="TextBox 5">
            <a:extLst>
              <a:ext uri="{FF2B5EF4-FFF2-40B4-BE49-F238E27FC236}">
                <a16:creationId xmlns:a16="http://schemas.microsoft.com/office/drawing/2014/main" id="{4FCF461F-48CD-7A48-8816-8F3DD4ABC28C}"/>
              </a:ext>
            </a:extLst>
          </p:cNvPr>
          <p:cNvSpPr txBox="1"/>
          <p:nvPr/>
        </p:nvSpPr>
        <p:spPr>
          <a:xfrm>
            <a:off x="581192" y="1931601"/>
            <a:ext cx="4767524" cy="523220"/>
          </a:xfrm>
          <a:prstGeom prst="rect">
            <a:avLst/>
          </a:prstGeom>
          <a:noFill/>
        </p:spPr>
        <p:txBody>
          <a:bodyPr wrap="none" rtlCol="0">
            <a:spAutoFit/>
          </a:bodyPr>
          <a:lstStyle/>
          <a:p>
            <a:r>
              <a:rPr lang="en-US" sz="2800" dirty="0">
                <a:solidFill>
                  <a:schemeClr val="accent3">
                    <a:lumMod val="75000"/>
                  </a:schemeClr>
                </a:solidFill>
              </a:rPr>
              <a:t>Training data</a:t>
            </a:r>
            <a:r>
              <a:rPr lang="en-US" sz="2800" dirty="0"/>
              <a:t>: “unknown” values</a:t>
            </a:r>
          </a:p>
        </p:txBody>
      </p:sp>
      <p:grpSp>
        <p:nvGrpSpPr>
          <p:cNvPr id="9" name="Group 8">
            <a:extLst>
              <a:ext uri="{FF2B5EF4-FFF2-40B4-BE49-F238E27FC236}">
                <a16:creationId xmlns:a16="http://schemas.microsoft.com/office/drawing/2014/main" id="{0E3582FA-CE16-9541-A0B7-C412CFEA5B18}"/>
              </a:ext>
            </a:extLst>
          </p:cNvPr>
          <p:cNvGrpSpPr/>
          <p:nvPr/>
        </p:nvGrpSpPr>
        <p:grpSpPr>
          <a:xfrm>
            <a:off x="2022856" y="2454821"/>
            <a:ext cx="7195286" cy="4187533"/>
            <a:chOff x="2022856" y="2454821"/>
            <a:chExt cx="7195286" cy="4187533"/>
          </a:xfrm>
        </p:grpSpPr>
        <p:pic>
          <p:nvPicPr>
            <p:cNvPr id="4" name="Picture 8">
              <a:extLst>
                <a:ext uri="{FF2B5EF4-FFF2-40B4-BE49-F238E27FC236}">
                  <a16:creationId xmlns:a16="http://schemas.microsoft.com/office/drawing/2014/main" id="{EDDF32FB-3A17-4D4C-ACC2-8D0C425498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856" y="2454821"/>
              <a:ext cx="7195286" cy="4187533"/>
            </a:xfrm>
            <a:prstGeom prst="rect">
              <a:avLst/>
            </a:prstGeom>
          </p:spPr>
        </p:pic>
        <p:sp>
          <p:nvSpPr>
            <p:cNvPr id="3" name="Rectangle 2">
              <a:extLst>
                <a:ext uri="{FF2B5EF4-FFF2-40B4-BE49-F238E27FC236}">
                  <a16:creationId xmlns:a16="http://schemas.microsoft.com/office/drawing/2014/main" id="{59633866-DAE2-8746-95AC-06A9D49951F3}"/>
                </a:ext>
              </a:extLst>
            </p:cNvPr>
            <p:cNvSpPr/>
            <p:nvPr/>
          </p:nvSpPr>
          <p:spPr>
            <a:xfrm>
              <a:off x="3917093" y="2879250"/>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AB41044-A6E5-634B-9055-59DA341B0AB3}"/>
                </a:ext>
              </a:extLst>
            </p:cNvPr>
            <p:cNvSpPr/>
            <p:nvPr/>
          </p:nvSpPr>
          <p:spPr>
            <a:xfrm>
              <a:off x="5255741" y="4603657"/>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EACC47A-FE0A-7842-A519-0F6833E37E7C}"/>
                </a:ext>
              </a:extLst>
            </p:cNvPr>
            <p:cNvSpPr/>
            <p:nvPr/>
          </p:nvSpPr>
          <p:spPr>
            <a:xfrm>
              <a:off x="6965092" y="6362435"/>
              <a:ext cx="531339" cy="1975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46650450"/>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Dividend</Template>
  <TotalTime>7136</TotalTime>
  <Words>2279</Words>
  <Application>Microsoft Macintosh PowerPoint</Application>
  <PresentationFormat>Widescreen</PresentationFormat>
  <Paragraphs>412</Paragraphs>
  <Slides>50</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50</vt:i4>
      </vt:variant>
    </vt:vector>
  </HeadingPairs>
  <TitlesOfParts>
    <vt:vector size="59" baseType="lpstr">
      <vt:lpstr>Arial</vt:lpstr>
      <vt:lpstr>Calibri</vt:lpstr>
      <vt:lpstr>Cambria Math</vt:lpstr>
      <vt:lpstr>Corbel</vt:lpstr>
      <vt:lpstr>Gill Sans MT</vt:lpstr>
      <vt:lpstr>Helvetica</vt:lpstr>
      <vt:lpstr>Helvetica Neue</vt:lpstr>
      <vt:lpstr>Wingdings 2</vt:lpstr>
      <vt:lpstr>Dividend</vt:lpstr>
      <vt:lpstr>mining Internet of Things Data</vt:lpstr>
      <vt:lpstr>Data Properties of smart environment</vt:lpstr>
      <vt:lpstr>PowerPoint Presentation</vt:lpstr>
      <vt:lpstr>PowerPoint Presentation</vt:lpstr>
      <vt:lpstr>PowerPoint Presentation</vt:lpstr>
      <vt:lpstr>Data</vt:lpstr>
      <vt:lpstr>Missing values</vt:lpstr>
      <vt:lpstr>Missing values Impact</vt:lpstr>
      <vt:lpstr>Missing values Impact</vt:lpstr>
      <vt:lpstr>Missing values Impact</vt:lpstr>
      <vt:lpstr>Handling missing values</vt:lpstr>
      <vt:lpstr>Purification by skipping / removing</vt:lpstr>
      <vt:lpstr>Purification by skipping / removing</vt:lpstr>
      <vt:lpstr>The challenge with skipping / revoming</vt:lpstr>
      <vt:lpstr>The challenge with skipping / revoming</vt:lpstr>
      <vt:lpstr>The challenge with skipping / removing</vt:lpstr>
      <vt:lpstr>The challenge with skipping / removing</vt:lpstr>
      <vt:lpstr>skipping / removing missing values: pros and cons</vt:lpstr>
      <vt:lpstr>Handling missing values</vt:lpstr>
      <vt:lpstr>Main drawback of skipping method</vt:lpstr>
      <vt:lpstr>Can we keep all the data? </vt:lpstr>
      <vt:lpstr>Idea: PURIFICATION BY IMPUTING</vt:lpstr>
      <vt:lpstr>Idea: PURIFICATION BY IMPUTING</vt:lpstr>
      <vt:lpstr>Example: replace with the most common value</vt:lpstr>
      <vt:lpstr>Common (simple) rules for imputing</vt:lpstr>
      <vt:lpstr>Missing value imputation: pros and cons</vt:lpstr>
      <vt:lpstr>Missing value Code</vt:lpstr>
      <vt:lpstr>STATE OF ART ALGORITHMS FOR SMART ENVIRONMENT</vt:lpstr>
      <vt:lpstr>Predicting number of Bike-share Users</vt:lpstr>
      <vt:lpstr>Data Collection/Curation</vt:lpstr>
      <vt:lpstr>basic Data processing</vt:lpstr>
      <vt:lpstr>Four methods</vt:lpstr>
      <vt:lpstr>Linear Regression</vt:lpstr>
      <vt:lpstr>Linear Regression – Data Preparation</vt:lpstr>
      <vt:lpstr>Random forest</vt:lpstr>
      <vt:lpstr>Random forest</vt:lpstr>
      <vt:lpstr>Gradient Boost</vt:lpstr>
      <vt:lpstr>AdaBoost Boost Algorithm</vt:lpstr>
      <vt:lpstr>Deep Learning</vt:lpstr>
      <vt:lpstr>DL: forward propagation of a single neuron</vt:lpstr>
      <vt:lpstr>Forward propagation</vt:lpstr>
      <vt:lpstr>Forward propagation (single neuron)</vt:lpstr>
      <vt:lpstr>Forward propagation (Multiple neurons)</vt:lpstr>
      <vt:lpstr>Forward propagation (Multiple neurons)</vt:lpstr>
      <vt:lpstr>Deep learning – Sigmoid FUNCTION</vt:lpstr>
      <vt:lpstr>Sigmoid as an activation function in NN</vt:lpstr>
      <vt:lpstr>Why sigmoid is important</vt:lpstr>
      <vt:lpstr>Why Unit Tests </vt:lpstr>
      <vt:lpstr>Training network</vt:lpstr>
      <vt:lpstr>Training network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Behavior Modeling </dc:title>
  <dc:creator>Lin, Beiyu</dc:creator>
  <cp:lastModifiedBy>Lin, Beiyu</cp:lastModifiedBy>
  <cp:revision>312</cp:revision>
  <dcterms:created xsi:type="dcterms:W3CDTF">2021-01-19T23:36:07Z</dcterms:created>
  <dcterms:modified xsi:type="dcterms:W3CDTF">2022-02-04T05:02:03Z</dcterms:modified>
</cp:coreProperties>
</file>

<file path=docProps/thumbnail.jpeg>
</file>